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68" r:id="rId2"/>
    <p:sldId id="369" r:id="rId3"/>
    <p:sldId id="370" r:id="rId4"/>
    <p:sldId id="256" r:id="rId5"/>
    <p:sldId id="290" r:id="rId6"/>
    <p:sldId id="291" r:id="rId7"/>
    <p:sldId id="292" r:id="rId8"/>
    <p:sldId id="293" r:id="rId9"/>
    <p:sldId id="296" r:id="rId10"/>
    <p:sldId id="294" r:id="rId11"/>
    <p:sldId id="297" r:id="rId12"/>
    <p:sldId id="322" r:id="rId13"/>
    <p:sldId id="323" r:id="rId14"/>
    <p:sldId id="301" r:id="rId15"/>
    <p:sldId id="374" r:id="rId16"/>
    <p:sldId id="375" r:id="rId17"/>
    <p:sldId id="324" r:id="rId18"/>
    <p:sldId id="377" r:id="rId19"/>
    <p:sldId id="304" r:id="rId20"/>
    <p:sldId id="306" r:id="rId21"/>
    <p:sldId id="307" r:id="rId22"/>
    <p:sldId id="325" r:id="rId23"/>
    <p:sldId id="326" r:id="rId24"/>
    <p:sldId id="338" r:id="rId25"/>
    <p:sldId id="328" r:id="rId26"/>
    <p:sldId id="309" r:id="rId27"/>
    <p:sldId id="310" r:id="rId28"/>
    <p:sldId id="311" r:id="rId29"/>
    <p:sldId id="312" r:id="rId30"/>
    <p:sldId id="373" r:id="rId31"/>
    <p:sldId id="329" r:id="rId32"/>
    <p:sldId id="327" r:id="rId33"/>
    <p:sldId id="330" r:id="rId34"/>
    <p:sldId id="331" r:id="rId35"/>
    <p:sldId id="37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8CFF-771B-419D-B36D-57B0755AE196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B1782-5DE2-4A58-A770-C758278C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448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69D611-87C6-4861-9AB3-7D8284697F63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E268CE-C587-4AF4-9050-F0717D29F0D8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A2F313-2D53-4E70-8871-180549B433A7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02B883-C037-4536-A9A4-EC517A22E401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53C9BB-D502-4D2E-818C-7B40587C2AF6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D55323-E03E-4B34-9975-A9677E0CAB38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B1782-5DE2-4A58-A770-C758278C49C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итул_новый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8596" y="2130425"/>
            <a:ext cx="8029604" cy="1470025"/>
          </a:xfrm>
        </p:spPr>
        <p:txBody>
          <a:bodyPr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51720" y="3886200"/>
            <a:ext cx="572068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89227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1130703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1850528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рабочий слайд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48119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2812130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782674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18345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408824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334697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5477235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0570777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9762C-A120-4DB0-8502-1FC20B564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6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y.hpc-russia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азвание 1"/>
          <p:cNvSpPr>
            <a:spLocks noGrp="1"/>
          </p:cNvSpPr>
          <p:nvPr>
            <p:ph type="ctrTitle"/>
          </p:nvPr>
        </p:nvSpPr>
        <p:spPr>
          <a:xfrm>
            <a:off x="214282" y="1428736"/>
            <a:ext cx="8740775" cy="3190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Методическая система обучения информатике на ступени основного общего образования </a:t>
            </a:r>
            <a:br>
              <a:rPr lang="ru-RU" sz="3600" b="1" dirty="0" smtClean="0"/>
            </a:br>
            <a:r>
              <a:rPr lang="ru-RU" sz="3600" b="1" dirty="0" smtClean="0"/>
              <a:t>в свете требований ФГОС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285984" y="4500570"/>
            <a:ext cx="6643734" cy="125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Босова Людмила Леонидовна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akulll@mail.ru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ru-RU" b="1" smtClean="0"/>
              <a:t>ИКТ и учебный процесс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8397875" cy="49561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 smtClean="0">
                <a:latin typeface="Arial" pitchFamily="34" charset="0"/>
              </a:rPr>
              <a:t>Условия для индивидуализации учебного процесса за счет возможностей:</a:t>
            </a:r>
          </a:p>
          <a:p>
            <a:pPr marL="800100" lvl="3" indent="-342900"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800" dirty="0" smtClean="0">
                <a:latin typeface="Arial" pitchFamily="34" charset="0"/>
              </a:rPr>
              <a:t>использования разнообразных способов представления информации (гипертекст, графика, анимация, видео и звук)</a:t>
            </a:r>
          </a:p>
          <a:p>
            <a:pPr marL="800100" lvl="3" indent="-342900"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800" dirty="0" smtClean="0">
                <a:latin typeface="Arial" pitchFamily="34" charset="0"/>
              </a:rPr>
              <a:t>организации интерактивного взаимодействия между пользователем и средством ИКТ, обеспечивающего поддержку самостоятельной учебно-познавательной деятельности учащихся</a:t>
            </a:r>
          </a:p>
          <a:p>
            <a:pPr marL="800100" lvl="3" indent="-342900"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800" dirty="0" smtClean="0">
                <a:latin typeface="Arial" pitchFamily="34" charset="0"/>
              </a:rPr>
              <a:t>сопровождения  и поддержки учебной деятельности каждого учащегося преподавателем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 smtClean="0">
                <a:latin typeface="Arial" pitchFamily="34" charset="0"/>
              </a:rPr>
              <a:t>Организация групповой учебной деятельности с применением средств ИКТ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 smtClean="0">
                <a:latin typeface="Arial" pitchFamily="34" charset="0"/>
              </a:rPr>
              <a:t>Образование с использованием той же технологии, которую учащиеся применяют для связи и развлечений вне школы</a:t>
            </a:r>
          </a:p>
          <a:p>
            <a:pPr>
              <a:lnSpc>
                <a:spcPct val="80000"/>
              </a:lnSpc>
              <a:buFont typeface="Tw Cen MT" pitchFamily="34" charset="0"/>
              <a:buAutoNum type="arabicPeriod"/>
            </a:pPr>
            <a:endParaRPr kumimoji="0" lang="ru-RU" sz="1200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500034" y="142853"/>
            <a:ext cx="7940675" cy="785817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Clr>
                <a:srgbClr val="B95B2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Формирование </a:t>
            </a:r>
            <a:r>
              <a:rPr lang="ru-RU" sz="2400" dirty="0" err="1" smtClean="0">
                <a:latin typeface="Arial" pitchFamily="34" charset="0"/>
              </a:rPr>
              <a:t>креативности</a:t>
            </a:r>
            <a:r>
              <a:rPr lang="ru-RU" sz="2400" dirty="0" smtClean="0">
                <a:latin typeface="Arial" pitchFamily="34" charset="0"/>
              </a:rPr>
              <a:t> – 	ключевая задача современного образования.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00034" y="1214422"/>
            <a:ext cx="4786346" cy="1214446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</a:rPr>
              <a:t>Для развития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</a:rPr>
              <a:t>креативности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</a:rPr>
              <a:t>необходимая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</a:rPr>
              <a:t>деятельностная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</a:rPr>
              <a:t> образовательная среда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Cambria" pitchFamily="18" charset="0"/>
              <a:ea typeface="+mn-ea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857364"/>
            <a:ext cx="43561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071810"/>
            <a:ext cx="28082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5"/>
          <p:cNvSpPr txBox="1">
            <a:spLocks/>
          </p:cNvSpPr>
          <p:nvPr/>
        </p:nvSpPr>
        <p:spPr bwMode="auto">
          <a:xfrm>
            <a:off x="2285984" y="4857760"/>
            <a:ext cx="6000792" cy="17859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     </a:t>
            </a:r>
            <a:r>
              <a:rPr lang="ru-RU" sz="2400" dirty="0" smtClean="0">
                <a:latin typeface="Arial" pitchFamily="34" charset="0"/>
              </a:rPr>
              <a:t>Только </a:t>
            </a:r>
            <a:r>
              <a:rPr lang="ru-RU" sz="2400" dirty="0">
                <a:latin typeface="Arial" pitchFamily="34" charset="0"/>
              </a:rPr>
              <a:t>технология в союзе с гуманитарными науками </a:t>
            </a:r>
            <a:r>
              <a:rPr lang="ru-RU" sz="2400" dirty="0" smtClean="0">
                <a:latin typeface="Arial" pitchFamily="34" charset="0"/>
              </a:rPr>
              <a:t>дают </a:t>
            </a:r>
            <a:r>
              <a:rPr lang="ru-RU" sz="2400" dirty="0">
                <a:latin typeface="Arial" pitchFamily="34" charset="0"/>
              </a:rPr>
              <a:t>результат, который заставляет наши сердца </a:t>
            </a:r>
            <a:r>
              <a:rPr lang="ru-RU" sz="2400" dirty="0" smtClean="0">
                <a:latin typeface="Arial" pitchFamily="34" charset="0"/>
              </a:rPr>
              <a:t>петь.</a:t>
            </a:r>
            <a:endParaRPr lang="ru-RU" sz="2400" dirty="0">
              <a:latin typeface="Arial" pitchFamily="34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sz="2000" b="1" i="1" dirty="0">
                <a:solidFill>
                  <a:srgbClr val="002060"/>
                </a:solidFill>
                <a:latin typeface="Cambria" pitchFamily="18" charset="0"/>
              </a:rPr>
              <a:t>Стив Джобс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052513"/>
          <a:ext cx="8358246" cy="16209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35483"/>
                <a:gridCol w="5722763"/>
              </a:tblGrid>
              <a:tr h="2554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Продиктовано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</a:tr>
              <a:tr h="51083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Конфискована у дверей класса (цифровые беженцы)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</a:tr>
              <a:tr h="2554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Передача знаний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учителя к ученику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</a:tr>
              <a:tr h="42612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Школы расположены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здании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1.0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928662" y="2928934"/>
            <a:ext cx="76431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Образование 2.0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3643314"/>
          <a:ext cx="8358246" cy="13677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35483"/>
                <a:gridCol w="5722763"/>
              </a:tblGrid>
              <a:tr h="2554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Социально сконструировано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</a:tr>
              <a:tr h="344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Осторожно принята (цифровые иммигранты)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</a:tr>
              <a:tr h="2554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Передача знаний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учителя к ученику и от ученика к ученику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</a:tr>
              <a:tr h="42612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Школы расположены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здании или в Сети (через ПК)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052513"/>
          <a:ext cx="8358246" cy="22183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35483"/>
                <a:gridCol w="5722763"/>
              </a:tblGrid>
              <a:tr h="2554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Социально сконструировано и обновляется в зависимости от контекста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</a:tr>
              <a:tr h="51083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Всюду - окружающая цифровая вселенная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(цифровые аборигены)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</a:tr>
              <a:tr h="2554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Передача знаний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учителя к ученику, от ученика к ученику, от ученика к учителю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</a:tr>
              <a:tr h="42612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Школы расположены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 появлением мобильных устройств – где угодно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6" charset="0"/>
                      </a:endParaRPr>
                    </a:p>
                  </a:txBody>
                  <a:tcPr marL="68400" marR="68400" marT="0" marB="0" horzOverflow="overflow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3.0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785786" y="3643314"/>
            <a:ext cx="7929618" cy="242889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73050" marR="0" lvl="0" indent="-2730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76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</a:rPr>
              <a:t>Основные характеристики:</a:t>
            </a:r>
          </a:p>
          <a:p>
            <a:pPr marL="342900" marR="0" lvl="0" indent="-342900" fontAlgn="auto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200" dirty="0" err="1" smtClean="0">
                <a:latin typeface="Arial" pitchFamily="34" charset="0"/>
              </a:rPr>
              <a:t>Персонализация</a:t>
            </a:r>
            <a:r>
              <a:rPr lang="ru-RU" sz="2200" dirty="0" smtClean="0">
                <a:latin typeface="Arial" pitchFamily="34" charset="0"/>
              </a:rPr>
              <a:t> обучения</a:t>
            </a:r>
          </a:p>
          <a:p>
            <a:pPr marL="342900" marR="0" lvl="0" indent="-342900" fontAlgn="auto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200" dirty="0" smtClean="0">
                <a:latin typeface="Arial" pitchFamily="34" charset="0"/>
              </a:rPr>
              <a:t>Обучение в любом месте, в любое время</a:t>
            </a:r>
          </a:p>
          <a:p>
            <a:pPr marL="342900" marR="0" lvl="0" indent="-342900" fontAlgn="auto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200" dirty="0" smtClean="0">
                <a:latin typeface="Arial" pitchFamily="34" charset="0"/>
              </a:rPr>
              <a:t>Технология - двигатель и инструмент реализации</a:t>
            </a:r>
          </a:p>
          <a:p>
            <a:pPr marL="342900" marR="0" lvl="0" indent="-342900" fontAlgn="auto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200" dirty="0" smtClean="0">
                <a:latin typeface="Arial" pitchFamily="34" charset="0"/>
              </a:rPr>
              <a:t>Постоянный поиск новых форм и методов обучения</a:t>
            </a: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Название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kumimoji="0"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Знаковые события в нашем образовании</a:t>
            </a:r>
          </a:p>
        </p:txBody>
      </p:sp>
      <p:sp>
        <p:nvSpPr>
          <p:cNvPr id="61442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857364"/>
            <a:ext cx="8153400" cy="35719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kumimoji="0" lang="ru-RU" dirty="0" smtClean="0"/>
              <a:t>ФГОС</a:t>
            </a:r>
          </a:p>
          <a:p>
            <a:r>
              <a:rPr kumimoji="0" lang="ru-RU" dirty="0" smtClean="0"/>
              <a:t>Закон об образовании в РФ</a:t>
            </a:r>
          </a:p>
          <a:p>
            <a:r>
              <a:rPr kumimoji="0" lang="ru-RU" dirty="0" smtClean="0"/>
              <a:t>Профессиональный стандарт педагога (проект)</a:t>
            </a:r>
          </a:p>
          <a:p>
            <a:r>
              <a:rPr kumimoji="0" lang="ru-RU" dirty="0" smtClean="0"/>
              <a:t>Концепция развития математического образования (проект)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 smtClean="0">
                <a:latin typeface="Arial" pitchFamily="34" charset="0"/>
              </a:rPr>
              <a:t>от цели школьного обучения-усвоения знаний, умений, навыков к цели-формированию умения учиться как компетенции, обеспечивающей овладение новыми компетенциями;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 smtClean="0">
                <a:latin typeface="Arial" pitchFamily="34" charset="0"/>
              </a:rPr>
              <a:t> от «изолированного» изучения учащимися системы научных понятий, составляющих содержание учебного предмета, к включению содержания обучения в контекст решения значимых жизненных задач;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 smtClean="0">
                <a:latin typeface="Arial" pitchFamily="34" charset="0"/>
              </a:rPr>
              <a:t>от стихийности учебной деятельности ученика к её целенаправленной организации и планомерному формированию, созданию индивидуальных образовательных траекторий;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 smtClean="0">
                <a:latin typeface="Arial" pitchFamily="34" charset="0"/>
              </a:rPr>
              <a:t>от индивидуальной формы усвоения знаний к признанию решающей роли учебного сотрудничества в достижении целей обучения</a:t>
            </a:r>
          </a:p>
          <a:p>
            <a:pPr marL="319088" indent="-319088" algn="r" eaLnBrk="1" hangingPunct="1">
              <a:lnSpc>
                <a:spcPct val="80000"/>
              </a:lnSpc>
              <a:buClr>
                <a:srgbClr val="EB641B"/>
              </a:buClr>
              <a:buFont typeface="Wingdings" pitchFamily="2" charset="2"/>
              <a:buNone/>
            </a:pPr>
            <a:endParaRPr lang="ru-RU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19088" indent="-319088" algn="r" eaLnBrk="1" hangingPunct="1">
              <a:lnSpc>
                <a:spcPct val="80000"/>
              </a:lnSpc>
              <a:buClr>
                <a:srgbClr val="EB641B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Концепция федеральных государственных образовательных стандартов общего образования</a:t>
            </a:r>
          </a:p>
          <a:p>
            <a:pPr marL="319088" indent="-319088" eaLnBrk="1" hangingPunct="1">
              <a:lnSpc>
                <a:spcPct val="80000"/>
              </a:lnSpc>
              <a:buClr>
                <a:srgbClr val="EB641B"/>
              </a:buClr>
              <a:buFont typeface="Wingdings" pitchFamily="2" charset="2"/>
              <a:buChar char=""/>
            </a:pPr>
            <a:endParaRPr kumimoji="0" lang="ru-RU" sz="1600" dirty="0" smtClean="0">
              <a:latin typeface="Franklin Gothic Book" pitchFamily="34" charset="0"/>
              <a:cs typeface="Arial" charset="0"/>
            </a:endParaRP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ru-RU" dirty="0" smtClean="0">
                <a:ea typeface="+mj-ea"/>
                <a:cs typeface="+mj-cs"/>
              </a:rPr>
              <a:t>Изменения в школе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9296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</a:bodyPr>
          <a:lstStyle/>
          <a:p>
            <a:pPr>
              <a:defRPr/>
            </a:pPr>
            <a:r>
              <a:rPr lang="ru-RU" dirty="0" err="1" smtClean="0"/>
              <a:t>м</a:t>
            </a:r>
            <a:r>
              <a:rPr kumimoji="0" lang="ru-RU" dirty="0" err="1" smtClean="0">
                <a:ea typeface="+mj-ea"/>
                <a:cs typeface="+mj-cs"/>
              </a:rPr>
              <a:t>инобрнауки.рф</a:t>
            </a:r>
            <a:r>
              <a:rPr kumimoji="0" lang="ru-RU" dirty="0" smtClean="0">
                <a:ea typeface="+mj-ea"/>
                <a:cs typeface="+mj-cs"/>
              </a:rPr>
              <a:t>/документы/543</a:t>
            </a:r>
            <a:endParaRPr kumimoji="0" lang="ru-RU" dirty="0"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444268" cy="535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school-22.ru/wp-content/uploads/2012/08/%D0%92%D0%BD%D0%B5%D0%B4%D1%80%D0%B5%D0%BD%D0%B8%D0%B5-%D0%A4%D0%93%D0%9E%D0%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4143372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115328" cy="40544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 smtClean="0">
                <a:latin typeface="Arial" pitchFamily="34" charset="0"/>
              </a:rPr>
              <a:t>ИКТ - стратегически важное направление науки и практики, необходимое для развития экономики, промышленности, высоких технологий, обеспечения национальной безопасности, образования всех уровней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 smtClean="0">
                <a:latin typeface="Arial" pitchFamily="34" charset="0"/>
              </a:rPr>
              <a:t>Необходим высокий уровень адаптации современного школьника, а в дальнейшем выпускника школы к жизни и работе в высокотехнологичной наукоёмкой среде</a:t>
            </a:r>
          </a:p>
        </p:txBody>
      </p:sp>
      <p:pic>
        <p:nvPicPr>
          <p:cNvPr id="5" name="Picture 4" descr="PNG,внимание,вырезанные изображения,знаки остановки,значки,кадрированные изображения,кисти рук,кнопки,остановки,предостережение,прозрачный фон,символы,стоп,таблички,фрагменты изображения"/>
          <p:cNvPicPr>
            <a:picLocks noChangeAspect="1" noChangeArrowheads="1"/>
          </p:cNvPicPr>
          <p:nvPr/>
        </p:nvPicPr>
        <p:blipFill>
          <a:blip r:embed="rId3"/>
          <a:srcRect l="19849" t="21843" r="24493" b="23433"/>
          <a:stretch>
            <a:fillRect/>
          </a:stretch>
        </p:blipFill>
        <p:spPr bwMode="auto">
          <a:xfrm>
            <a:off x="7715272" y="142852"/>
            <a:ext cx="1323299" cy="130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b="1" smtClean="0"/>
              <a:t>Выпускник начальной школы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857364"/>
            <a:ext cx="8153400" cy="4472006"/>
          </a:xfrm>
        </p:spPr>
        <p:txBody>
          <a:bodyPr>
            <a:normAutofit fontScale="70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активно использовать средства ИКТ для решения коммуникативных и познавательных зада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вводить текст с помощью клавиатуры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фиксировать (записывать) в цифровой форме и анализировать изображения, звуки и измеряемые величины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готовить свое выступление и выступать с аудио-, видео- и графическим сопровождением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уметь использовать </a:t>
            </a:r>
            <a:br>
              <a:rPr lang="ru-RU" dirty="0" smtClean="0"/>
            </a:br>
            <a:r>
              <a:rPr lang="ru-RU" dirty="0" smtClean="0"/>
              <a:t>различные способы поиска,</a:t>
            </a:r>
            <a:br>
              <a:rPr lang="ru-RU" dirty="0" smtClean="0"/>
            </a:br>
            <a:r>
              <a:rPr lang="ru-RU" dirty="0" smtClean="0"/>
              <a:t>сбора, обработки, анализа, </a:t>
            </a:r>
            <a:br>
              <a:rPr lang="ru-RU" dirty="0" smtClean="0"/>
            </a:br>
            <a:r>
              <a:rPr lang="ru-RU" dirty="0" smtClean="0"/>
              <a:t>организации, передачи и </a:t>
            </a:r>
            <a:br>
              <a:rPr lang="ru-RU" dirty="0" smtClean="0"/>
            </a:br>
            <a:r>
              <a:rPr lang="ru-RU" dirty="0" smtClean="0"/>
              <a:t>интерпретации информации в </a:t>
            </a:r>
            <a:br>
              <a:rPr lang="ru-RU" dirty="0" smtClean="0"/>
            </a:br>
            <a:r>
              <a:rPr lang="ru-RU" dirty="0" smtClean="0"/>
              <a:t>соответствии с коммуникативными </a:t>
            </a:r>
            <a:br>
              <a:rPr lang="ru-RU" dirty="0" smtClean="0"/>
            </a:br>
            <a:r>
              <a:rPr lang="ru-RU" dirty="0" smtClean="0"/>
              <a:t>и познавательными задачами </a:t>
            </a:r>
            <a:br>
              <a:rPr lang="ru-RU" dirty="0" smtClean="0"/>
            </a:br>
            <a:r>
              <a:rPr lang="ru-RU" dirty="0" smtClean="0"/>
              <a:t>и технологиями учебного предмета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22532" name="Picture 2" descr="http://www.zanimatika.narod.ru/Vipusk_nacha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27450"/>
            <a:ext cx="326071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kumimoji="0" lang="ru-RU" b="1" smtClean="0"/>
              <a:t>Проблемы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928802"/>
            <a:ext cx="8432829" cy="449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200" dirty="0" smtClean="0">
                <a:latin typeface="Arial" pitchFamily="34" charset="0"/>
              </a:rPr>
              <a:t>Средства ИКТ используются редко, бессистемно, преимущественно с целью предъявления новой информации, формирования репродуктивных навыков и контроля знаний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200" dirty="0" smtClean="0">
                <a:latin typeface="Arial" pitchFamily="34" charset="0"/>
              </a:rPr>
              <a:t>Недостаточно реализуются возможности средств ИКТ в целях развития универсальных учебных действий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200" dirty="0" smtClean="0">
                <a:latin typeface="Arial" pitchFamily="34" charset="0"/>
              </a:rPr>
              <a:t>Не используется потенциал ИКТ для формирования навыков самостоятельной индивидуальной и групповой учебной деятельности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200" dirty="0" smtClean="0">
                <a:latin typeface="Arial" pitchFamily="34" charset="0"/>
              </a:rPr>
              <a:t>Низок уровень культуры использования базовых информационных технологий у большинства учащихся и педагогов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b="1" smtClean="0"/>
              <a:t>Программа семинара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500093" y="1857364"/>
            <a:ext cx="8429625" cy="4310063"/>
          </a:xfrm>
        </p:spPr>
        <p:txBody>
          <a:bodyPr/>
          <a:lstStyle/>
          <a:p>
            <a:r>
              <a:rPr lang="ru-RU" sz="2000" b="1" i="1" dirty="0" smtClean="0"/>
              <a:t>Лекция</a:t>
            </a:r>
            <a:r>
              <a:rPr lang="ru-RU" sz="2000" dirty="0" smtClean="0"/>
              <a:t> «Концепция подготовки современных школьников в области информатики и ИКТ»</a:t>
            </a:r>
          </a:p>
          <a:p>
            <a:r>
              <a:rPr lang="ru-RU" sz="2000" b="1" i="1" dirty="0" smtClean="0"/>
              <a:t>Лекция</a:t>
            </a:r>
            <a:r>
              <a:rPr lang="ru-RU" sz="2000" dirty="0" smtClean="0"/>
              <a:t> «Авторская программа непрерывного курса информатики в 5–9 классах»</a:t>
            </a:r>
          </a:p>
          <a:p>
            <a:r>
              <a:rPr lang="ru-RU" sz="2000" b="1" i="1" dirty="0" smtClean="0"/>
              <a:t>Мастер-класс</a:t>
            </a:r>
            <a:r>
              <a:rPr lang="ru-RU" sz="2000" dirty="0" smtClean="0"/>
              <a:t> «Рабочая программа учителя как инструмент проектирования целей, содержания и основных результатов обучения в условиях реализации ФГОС</a:t>
            </a:r>
            <a:r>
              <a:rPr lang="ru-RU" sz="2000" b="1" dirty="0" smtClean="0"/>
              <a:t>»</a:t>
            </a:r>
            <a:endParaRPr lang="ru-RU" sz="2000" dirty="0" smtClean="0"/>
          </a:p>
          <a:p>
            <a:r>
              <a:rPr lang="ru-RU" sz="2000" b="1" i="1" dirty="0" smtClean="0"/>
              <a:t>Лекция</a:t>
            </a:r>
            <a:r>
              <a:rPr lang="ru-RU" sz="2000" dirty="0" smtClean="0"/>
              <a:t> «Математические основы школьной информатики»</a:t>
            </a:r>
          </a:p>
          <a:p>
            <a:r>
              <a:rPr lang="ru-RU" sz="2000" b="1" i="1" dirty="0" smtClean="0"/>
              <a:t>Мастер-класс</a:t>
            </a:r>
            <a:r>
              <a:rPr lang="ru-RU" sz="2000" dirty="0" smtClean="0"/>
              <a:t> «Избранные задачи школьного курса информатики»</a:t>
            </a:r>
          </a:p>
          <a:p>
            <a:r>
              <a:rPr lang="ru-RU" sz="2000" b="1" i="1" dirty="0" smtClean="0"/>
              <a:t>Лекция</a:t>
            </a:r>
            <a:r>
              <a:rPr lang="ru-RU" sz="2000" dirty="0" smtClean="0"/>
              <a:t> «Электронные образовательные ресурсы для курса информатики в 5-9 классах»</a:t>
            </a:r>
          </a:p>
          <a:p>
            <a:r>
              <a:rPr lang="ru-RU" sz="2000" b="1" i="1" dirty="0" smtClean="0"/>
              <a:t>Вопросы, обсуждения</a:t>
            </a:r>
            <a:endParaRPr lang="ru-RU" dirty="0" smtClean="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6699250" y="849313"/>
            <a:ext cx="2281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/>
              <a:t>День 1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Название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kumimoji="0"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 школьников в области информатики и ИКТ</a:t>
            </a:r>
          </a:p>
        </p:txBody>
      </p:sp>
      <p:sp>
        <p:nvSpPr>
          <p:cNvPr id="63490" name="Содержимое 3"/>
          <p:cNvSpPr>
            <a:spLocks noGrp="1"/>
          </p:cNvSpPr>
          <p:nvPr>
            <p:ph sz="quarter" idx="1"/>
          </p:nvPr>
        </p:nvSpPr>
        <p:spPr>
          <a:xfrm>
            <a:off x="357158" y="2000240"/>
            <a:ext cx="8675687" cy="449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представляет собой важную составляющую интеллектуального и творческого развития личности;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обеспечивает школьникам более широкие возможности реализации индивидуальных образовательных запросов;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способствует  повышению уровня адаптации выпускника школы к жизни и работе в современном информационном обществе;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обеспечивает необходимые компетенции для получения конкурентоспособного профессионального образования</a:t>
            </a:r>
            <a:r>
              <a:rPr kumimoji="0" lang="ru-RU" sz="2800" dirty="0" smtClean="0"/>
              <a:t>.</a:t>
            </a:r>
          </a:p>
          <a:p>
            <a:endParaRPr kumimoji="0" lang="ru-RU" sz="2400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Название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подготовки</a:t>
            </a:r>
          </a:p>
        </p:txBody>
      </p:sp>
      <p:sp>
        <p:nvSpPr>
          <p:cNvPr id="64514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928802"/>
            <a:ext cx="8278840" cy="4495800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600" dirty="0" smtClean="0">
                <a:latin typeface="Arial" pitchFamily="34" charset="0"/>
              </a:rPr>
              <a:t>изучение курса информатики в рамках самостоятельного общеобразовательного учебного предмета на базовом, расширенном или углубленном уровне;</a:t>
            </a:r>
          </a:p>
          <a:p>
            <a:pPr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600" dirty="0" smtClean="0">
                <a:latin typeface="Arial" pitchFamily="34" charset="0"/>
              </a:rPr>
              <a:t>занятия в кружках в рамках внеурочной деятельности социальной, </a:t>
            </a:r>
            <a:r>
              <a:rPr lang="ru-RU" sz="2600" dirty="0" err="1" smtClean="0">
                <a:latin typeface="Arial" pitchFamily="34" charset="0"/>
              </a:rPr>
              <a:t>общеинтеллектуальной</a:t>
            </a:r>
            <a:r>
              <a:rPr lang="ru-RU" sz="2600" dirty="0" smtClean="0">
                <a:latin typeface="Arial" pitchFamily="34" charset="0"/>
              </a:rPr>
              <a:t>, общекультурной направленности, ориентированных на изучение и применение средств и методов информатики и ИКТ;</a:t>
            </a:r>
          </a:p>
          <a:p>
            <a:pPr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600" dirty="0" smtClean="0">
                <a:latin typeface="Arial" pitchFamily="34" charset="0"/>
              </a:rPr>
              <a:t> применения средств ИКТ при изучении других предметов и в повседневной жизни.</a:t>
            </a:r>
          </a:p>
          <a:p>
            <a:endParaRPr kumimoji="0"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Нашивка 5"/>
          <p:cNvSpPr/>
          <p:nvPr/>
        </p:nvSpPr>
        <p:spPr>
          <a:xfrm rot="5400000">
            <a:off x="107125" y="2393149"/>
            <a:ext cx="1428760" cy="500066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107125" y="4036223"/>
            <a:ext cx="1428760" cy="500066"/>
          </a:xfrm>
          <a:prstGeom prst="chevr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107125" y="5679297"/>
            <a:ext cx="1428760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571500" y="1928813"/>
            <a:ext cx="8153400" cy="24288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Широкий спектр междисциплинарных связей  на уровне понятийного аппарата и  инструментария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Направленность на формирование метапредметных и личностных результатов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Значительный опыт формирования современных образовательных результатов</a:t>
            </a:r>
          </a:p>
          <a:p>
            <a:pPr marL="319088" indent="-319088" eaLnBrk="1" hangingPunct="1"/>
            <a:endParaRPr kumimoji="0"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8382"/>
            <a:ext cx="8381260" cy="1054394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Школьная информатика сегодня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642938" y="1936750"/>
            <a:ext cx="8072437" cy="22780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пересмотр содержания общего образования в целом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развитие самой информатики как области знания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развитие ИКТ и их широкое использование в образовательном процессе</a:t>
            </a:r>
          </a:p>
          <a:p>
            <a:pPr marL="319088" indent="-319088" eaLnBrk="1" hangingPunct="1"/>
            <a:endParaRPr kumimoji="0" lang="ru-RU" dirty="0" smtClean="0">
              <a:latin typeface="Lucida Sans Unicode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  <a:scene3d>
              <a:camera prst="orthographicFront"/>
              <a:lightRig rig="soft" dir="t"/>
            </a:scene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kumimoji="0"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Необходимость корректировки курса</a:t>
            </a:r>
            <a:endParaRPr kumimoji="0"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10244" name="Picture 2" descr="http://liner.ucoz.ru/_pu/2/053811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357694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2428868"/>
            <a:ext cx="7715272" cy="1643074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Программирование для параллельных вычислительных систем и многоядерных процессоров как перспективное направление развития школьного курса информатики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t="5768" b="16347"/>
          <a:stretch>
            <a:fillRect/>
          </a:stretch>
        </p:blipFill>
        <p:spPr bwMode="auto">
          <a:xfrm>
            <a:off x="395258" y="-24"/>
            <a:ext cx="514350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6248" y="135729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http://academy.hpc-russia.ru/</a:t>
            </a:r>
            <a:endParaRPr lang="ru-RU" sz="2400" b="1" dirty="0"/>
          </a:p>
        </p:txBody>
      </p:sp>
      <p:pic>
        <p:nvPicPr>
          <p:cNvPr id="41990" name="Picture 6" descr="https://photos-3.dropbox.com/t/0/AABoVH7oAdxNGWD5ll68yRnuLbg8G4T3u-w5QaxiRgoiIA/12/26284634/jpeg/32x32/3/1377108000/0/2/DSC_6957.jpg/e0t_9lDBlaHPM1-or0rX8aWfJO5spdS6aZ4s6xJPMm8?size=1280x960"/>
          <p:cNvPicPr>
            <a:picLocks noChangeAspect="1" noChangeArrowheads="1"/>
          </p:cNvPicPr>
          <p:nvPr/>
        </p:nvPicPr>
        <p:blipFill>
          <a:blip r:embed="rId4"/>
          <a:srcRect l="5982" t="8595" r="3625"/>
          <a:stretch>
            <a:fillRect/>
          </a:stretch>
        </p:blipFill>
        <p:spPr bwMode="auto">
          <a:xfrm rot="1145705">
            <a:off x="5801355" y="4342258"/>
            <a:ext cx="3089501" cy="206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2" name="Picture 8" descr="https://photos-4.dropbox.com/t/0/AADtVQHOUEN4TYWU8oSp2rQbSxP5zm0mCLrhTsQorHbZ6A/12/26284634/jpeg/32x32/3/1377111600/0/2/DSC_6695.jpg/ONssgdsUtqSdX_FqHVlW_FKD46tirpRIxnAp2zaHHoI?size=1280x9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93634">
            <a:off x="240255" y="4215603"/>
            <a:ext cx="3041947" cy="201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8" name="Picture 4" descr="https://photos-2.dropbox.com/t/0/AACeaaZDWtyUH2y0yH2xobh6gOuntFSv0f6xprY8HEJccw/12/26284634/jpeg/32x32/3/1377108000/0/2/DSC_6793.jpg/G9s5zY1lhs2LzCOEmyrfN54pCPQ8h9PQ_aTQ--lMiok?size=1280x960"/>
          <p:cNvPicPr>
            <a:picLocks noChangeAspect="1" noChangeArrowheads="1"/>
          </p:cNvPicPr>
          <p:nvPr/>
        </p:nvPicPr>
        <p:blipFill>
          <a:blip r:embed="rId6" cstate="print"/>
          <a:srcRect b="4650"/>
          <a:stretch>
            <a:fillRect/>
          </a:stretch>
        </p:blipFill>
        <p:spPr bwMode="auto">
          <a:xfrm>
            <a:off x="3357554" y="3786166"/>
            <a:ext cx="2191082" cy="292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есы справедливости,закон,правительство,символы,справедливость,чаши весов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14678" y="1571612"/>
            <a:ext cx="2286016" cy="2286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1563" y="2643188"/>
            <a:ext cx="2214562" cy="64611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Теоретические аспекты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0688" y="1571625"/>
            <a:ext cx="2357437" cy="64611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Прикладные</a:t>
            </a:r>
            <a:br>
              <a:rPr lang="ru-RU" b="1">
                <a:solidFill>
                  <a:srgbClr val="FFFFFF"/>
                </a:solidFill>
                <a:latin typeface="Georgia" pitchFamily="18" charset="0"/>
              </a:rPr>
            </a:br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аспекты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4071942"/>
            <a:ext cx="3929062" cy="2523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/>
              <a:t> </a:t>
            </a:r>
            <a:r>
              <a:rPr lang="ru-RU" sz="2000" dirty="0"/>
              <a:t>из курса «уходят» технологии обработки текстовой, графической, мультимедийной информации;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/>
              <a:t> в курсе остаются электронные таблицы, базы данных и коммуникационные </a:t>
            </a:r>
            <a:r>
              <a:rPr lang="ru-RU" sz="2000" dirty="0" smtClean="0"/>
              <a:t>технологии</a:t>
            </a:r>
            <a:endParaRPr lang="ru-RU" sz="2000" dirty="0"/>
          </a:p>
          <a:p>
            <a:pPr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4643446"/>
            <a:ext cx="3929062" cy="1908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/>
              <a:t> усиливается фундаментальная составляющая курса, преимущественно, за счет изучения алгоритмизации </a:t>
            </a:r>
          </a:p>
          <a:p>
            <a:pPr>
              <a:defRPr/>
            </a:pPr>
            <a:endParaRPr lang="ru-RU"/>
          </a:p>
        </p:txBody>
      </p:sp>
      <p:sp>
        <p:nvSpPr>
          <p:cNvPr id="1639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Курс информатики по ФГОС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1775"/>
            <a:ext cx="3757613" cy="59832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ru-RU" sz="2800" b="1" i="1" smtClean="0"/>
              <a:t>Информатика: предметные результаты</a:t>
            </a:r>
          </a:p>
          <a:p>
            <a:pPr marL="0" indent="0" eaLnBrk="1" hangingPunct="1"/>
            <a:r>
              <a:rPr kumimoji="0" lang="ru-RU" sz="2000" smtClean="0"/>
              <a:t>формирование информационной и алгоритмической культуры;</a:t>
            </a:r>
          </a:p>
          <a:p>
            <a:pPr marL="0" indent="0" eaLnBrk="1" hangingPunct="1"/>
            <a:r>
              <a:rPr kumimoji="0" lang="ru-RU" sz="2000" smtClean="0"/>
              <a:t>формирование представления о компьютере как универсальном устройстве обработки информации;</a:t>
            </a:r>
          </a:p>
          <a:p>
            <a:pPr marL="0" indent="0" eaLnBrk="1" hangingPunct="1"/>
            <a:r>
              <a:rPr kumimoji="0" lang="ru-RU" sz="2000" smtClean="0"/>
              <a:t> развитие основных навыков и умений использования компьютерных устройств</a:t>
            </a: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214813" y="3000375"/>
            <a:ext cx="928687" cy="4286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143500" y="1500188"/>
            <a:ext cx="39004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Font typeface="Arial" pitchFamily="34" charset="0"/>
              <a:buNone/>
            </a:pPr>
            <a:r>
              <a:rPr lang="ru-RU" sz="2800" b="1" i="1">
                <a:latin typeface="Calibri" pitchFamily="34" charset="0"/>
              </a:rPr>
              <a:t>Метапредметные результаты</a:t>
            </a:r>
          </a:p>
          <a:p>
            <a:pPr eaLnBrk="0" hangingPunct="0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формирование и развитие компетентности в области использования информационно-коммуникационных технологий (далее ИКТ-компетенции)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1775"/>
            <a:ext cx="3757613" cy="64119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ru-RU" sz="2400" b="1" i="1" smtClean="0"/>
              <a:t>Информатика: предметные результаты</a:t>
            </a:r>
          </a:p>
          <a:p>
            <a:pPr marL="0" indent="0" eaLnBrk="1" hangingPunct="1"/>
            <a:r>
              <a:rPr kumimoji="0" lang="ru-RU" sz="1800" smtClean="0"/>
              <a:t>развитие алгоритмического мышления, необходимого для профессиональной деятельности в современном обществе;</a:t>
            </a:r>
          </a:p>
          <a:p>
            <a:pPr marL="0" indent="0" eaLnBrk="1" hangingPunct="1"/>
            <a:r>
              <a:rPr kumimoji="0" lang="ru-RU" sz="1800" smtClean="0"/>
              <a:t> развитие умений составить и записать алгоритм для конкретного исполнителя; </a:t>
            </a:r>
          </a:p>
          <a:p>
            <a:pPr marL="0" indent="0" eaLnBrk="1" hangingPunct="1"/>
            <a:r>
              <a:rPr kumimoji="0" lang="ru-RU" sz="1800" smtClean="0"/>
              <a:t>формирование знаний об алгоритмических конструкциях, логических значениях и операциях;</a:t>
            </a:r>
          </a:p>
          <a:p>
            <a:pPr marL="0" indent="0" eaLnBrk="1" hangingPunct="1"/>
            <a:r>
              <a:rPr kumimoji="0" lang="ru-RU" sz="1800" smtClean="0"/>
              <a:t>знакомство с одним из языков программирования и основными алгоритмическими структурами - линейной, условной и циклической</a:t>
            </a: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214813" y="3000375"/>
            <a:ext cx="500062" cy="4286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738688" y="503238"/>
            <a:ext cx="4357687" cy="5570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Font typeface="Arial" pitchFamily="34" charset="0"/>
              <a:buNone/>
            </a:pPr>
            <a:r>
              <a:rPr lang="ru-RU" sz="2000" b="1" i="1">
                <a:latin typeface="Calibri" pitchFamily="34" charset="0"/>
              </a:rPr>
              <a:t>Метапредметные результаты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latin typeface="Calibri" pitchFamily="34" charset="0"/>
              </a:rPr>
              <a:t>умение самостоятельно планировать пути достижения целей;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latin typeface="Calibri" pitchFamily="34" charset="0"/>
              </a:rPr>
              <a:t>умение соотносить свои действия с планируемыми результатами, осуществлять контроль своей деятельности, определять способы действий в рамках предложенных условий , корректировать свои действия в соответствии с изменяющейся ситуацией;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latin typeface="Calibri" pitchFamily="34" charset="0"/>
              </a:rPr>
              <a:t>умение оценивать правильность выполнения учебной задачи;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latin typeface="Calibri" pitchFamily="34" charset="0"/>
              </a:rPr>
              <a:t>владение основами самоконтроля, самооценки, принятия решений и осуществления осознанного выбора в учебной и познавательной деятельности</a:t>
            </a:r>
            <a:endParaRPr lang="ru-RU" sz="2000" b="1" i="1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1775"/>
            <a:ext cx="3757613" cy="64119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ru-RU" sz="2400" b="1" i="1" smtClean="0"/>
              <a:t>Информатика: предметные результаты</a:t>
            </a:r>
          </a:p>
          <a:p>
            <a:pPr marL="0" indent="0" eaLnBrk="1" hangingPunct="1"/>
            <a:r>
              <a:rPr kumimoji="0" lang="ru-RU" sz="1800" smtClean="0"/>
              <a:t>формирование представления об основных изучаемых понятиях: информация, алгоритм, модель - и их свойствах;</a:t>
            </a:r>
          </a:p>
          <a:p>
            <a:pPr marL="0" indent="0" eaLnBrk="1" hangingPunct="1"/>
            <a:r>
              <a:rPr kumimoji="0" lang="ru-RU" sz="1800" smtClean="0"/>
              <a:t>формирование умений формализации и структурирования информации, умения выбирать способ представления данных в соответствии с поставленной задачей - таблицы, схемы, графики, диаграммы, с использованием соответствующих программных средств обработки данных;</a:t>
            </a: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214813" y="3000375"/>
            <a:ext cx="714375" cy="4286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000625" y="214313"/>
            <a:ext cx="3971925" cy="6286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Font typeface="Arial" pitchFamily="34" charset="0"/>
              <a:buNone/>
            </a:pPr>
            <a:r>
              <a:rPr lang="ru-RU" sz="2800" b="1" i="1">
                <a:latin typeface="Calibri" pitchFamily="34" charset="0"/>
              </a:rPr>
              <a:t>Метапредметные результаты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latin typeface="Calibri" pitchFamily="34" charset="0"/>
              </a:rPr>
              <a:t>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причинно-следственные связи, строить логическое рассуждение, умозаключение (индуктивное, дедуктивное и по аналогии) и делать выводы;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latin typeface="Calibri" pitchFamily="34" charset="0"/>
              </a:rPr>
              <a:t>умение создавать, применять и преобразовывать знаки и символы, модели и схемы для решения учебных и познавательных задач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3757613" cy="41973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ru-RU" sz="2400" b="1" i="1" smtClean="0"/>
              <a:t>Информатика: предметные результаты</a:t>
            </a:r>
          </a:p>
          <a:p>
            <a:pPr marL="0" indent="0" eaLnBrk="1" hangingPunct="1"/>
            <a:r>
              <a:rPr kumimoji="0" lang="ru-RU" sz="1800" smtClean="0"/>
              <a:t>формирование навыков и умений безопасного и целесообразного поведения при работе с компьютерными программами и в Интернете, умения соблюдать нормы информационной этики и права</a:t>
            </a: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214813" y="3000375"/>
            <a:ext cx="642937" cy="4286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929188" y="500063"/>
            <a:ext cx="4043362" cy="5286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Font typeface="Arial" pitchFamily="34" charset="0"/>
              <a:buNone/>
            </a:pPr>
            <a:r>
              <a:rPr lang="ru-RU" sz="2800" b="1" i="1">
                <a:latin typeface="Calibri" pitchFamily="34" charset="0"/>
              </a:rPr>
              <a:t>Личностные результаты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latin typeface="Calibri" pitchFamily="34" charset="0"/>
              </a:rPr>
              <a:t>освоение социальных норм, правил поведения, ролей и форм социальной жизни в группах и сообществах;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latin typeface="Calibri" pitchFamily="34" charset="0"/>
              </a:rPr>
              <a:t>развитие морального сознания и компетентности в решении моральных проблем;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latin typeface="Calibri" pitchFamily="34" charset="0"/>
              </a:rPr>
              <a:t>формирование коммуникативной компетентности в общении и сотрудничестве;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latin typeface="Calibri" pitchFamily="34" charset="0"/>
              </a:rPr>
              <a:t>формирование ценности здорового и безопасного образа жизни</a:t>
            </a:r>
          </a:p>
          <a:p>
            <a:endParaRPr lang="ru-RU">
              <a:latin typeface="Calibri" pitchFamily="34" charset="0"/>
            </a:endParaRPr>
          </a:p>
          <a:p>
            <a:endParaRPr lang="ru-RU" sz="2800" b="1" i="1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b="1" smtClean="0"/>
              <a:t>Программа семинара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336550" y="1905019"/>
            <a:ext cx="8429625" cy="4310063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Лекция</a:t>
            </a:r>
            <a:r>
              <a:rPr lang="ru-RU" sz="2000" dirty="0" smtClean="0"/>
              <a:t> «Современный урок информатики в основной школе с учетом требований ФГОС»</a:t>
            </a:r>
          </a:p>
          <a:p>
            <a:r>
              <a:rPr lang="ru-RU" sz="2000" b="1" i="1" dirty="0" smtClean="0"/>
              <a:t>Мастер-класс</a:t>
            </a:r>
            <a:r>
              <a:rPr lang="ru-RU" sz="2000" dirty="0" smtClean="0"/>
              <a:t> «Информационные моделирование и современные методы визуализации информации»</a:t>
            </a:r>
          </a:p>
          <a:p>
            <a:r>
              <a:rPr lang="ru-RU" sz="2000" b="1" i="1" dirty="0" smtClean="0"/>
              <a:t>Лекция</a:t>
            </a:r>
            <a:r>
              <a:rPr lang="ru-RU" sz="2000" dirty="0" smtClean="0"/>
              <a:t> «Формирование универсальных учебных действий на уроках информатики»</a:t>
            </a:r>
          </a:p>
          <a:p>
            <a:r>
              <a:rPr lang="ru-RU" sz="2000" b="1" i="1" dirty="0" smtClean="0"/>
              <a:t>Лекция</a:t>
            </a:r>
            <a:r>
              <a:rPr lang="ru-RU" sz="2000" dirty="0" smtClean="0"/>
              <a:t> «Методика организации исследовательской деятельности школьников по информатике»</a:t>
            </a:r>
          </a:p>
          <a:p>
            <a:r>
              <a:rPr lang="ru-RU" sz="2000" b="1" i="1" dirty="0" smtClean="0"/>
              <a:t>Лекция</a:t>
            </a:r>
            <a:r>
              <a:rPr lang="ru-RU" sz="2000" dirty="0" smtClean="0"/>
              <a:t> «Организация групповой деятельности учащихся на уроках информатики»</a:t>
            </a:r>
          </a:p>
          <a:p>
            <a:r>
              <a:rPr lang="ru-RU" sz="2000" b="1" i="1" dirty="0" smtClean="0"/>
              <a:t>Мастер-класс</a:t>
            </a:r>
            <a:r>
              <a:rPr lang="ru-RU" sz="2000" dirty="0" smtClean="0"/>
              <a:t> «Планируемые результаты обучения  информатике: зона ответственности и зона поддержки»</a:t>
            </a:r>
          </a:p>
          <a:p>
            <a:r>
              <a:rPr lang="ru-RU" sz="2000" b="1" i="1" dirty="0" smtClean="0"/>
              <a:t>Вопросы, обсуждения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6699250" y="849313"/>
            <a:ext cx="2281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/>
              <a:t>День 2</a:t>
            </a:r>
          </a:p>
        </p:txBody>
      </p:sp>
      <p:sp>
        <p:nvSpPr>
          <p:cNvPr id="11269" name="AutoShape 2" descr="data:image/jpeg;base64,/9j/4AAQSkZJRgABAQAAAQABAAD/2wCEAAkGBxQTEhUUEhQWFRUXGR0bGBgXGBwdHRoZHxgdHRgcHR8eHCghHiAlHRwcITEhJiorLi4uHCAzODMtNygtLisBCgoKDg0OGxAQGywkICQ0LC8sNCwsLCwsLCwsLCwsLCwsLCwsLCwsLCwsLCwsLCwsLCwsLCwsLCwsLCwsLCwsLP/AABEIAPIA0AMBEQACEQEDEQH/xAAcAAABBQEBAQAAAAAAAAAAAAAFAAMEBgcCAQj/xABOEAACAQIEAwUEBgUICQIHAQABAgMEEQAFEiEGMUETIlFhcQcygZEUI0JSobEzYnLB0SRDc5Kys8LhFTVTY3SCovDxNJMlZIOjw9LiFv/EABoBAAIDAQEAAAAAAAAAAAAAAAAEAgMFAQb/xAAyEQACAgIBAwIFBAIBBAMAAAABAgADBBESEyExBUEiMlFhcRQjM4E0kaEkQtHwFbHB/9oADAMBAAIRAxEAPwDccEIsEJ4cEJyzW54JzvAddxhRREq1RGWH2UOtvklzia1OfA3IPai+SBAld7TadPcimfzIVF+bsD+GLRiWfj8xdsyseO/4gGr9qshF4oYlB2DFnk36iyqov/zYsXFB7Fh/Ug2YR4U/3B+Ycc5iERzdEkBMZSFRqAtcjWxPUdMTTHqJ7bOpW2ReO+gJAzXiDMUKiWaUa41lX6xFBRr2N0Xy332xKuqlu4Hj6yFlt6eW8/QSLm01ZGYhJKxMsaSAfSJiVVyQoYd3fY47WEdWKr4nLOalQzHv9o5nWSSxVgpZJUclowXKudpDbk0h5X8cFbBkLBR2nXUraELHv95AqMn0VLQWjJWbs/0Q1HvgXtq5kG49RiQI6PU7b/EqKau6Wzr8ydS8OBsx+h6109q8esRLeyxs17Ha91sfjjjWEUizt/qTFQN3S2f9zjK8gEtVJTllsnbWIiUluzJAAF+Ztjr2EVh+3f7TiVA2FNnt95F4dyX6TMkd4l1KzEiId3St7ncbXsPjiVzBEDdjv7SNC83Kgka+8k8PZbNMszJKsfYw9qQO0GoC/dGmQW5c98QtYJrajvLKVNnLTHtPaCqrTBLMkzBYdBYComBs5sCL3FhY3uemOWBFYBl8/edrNjKSj+PtJdDxJmRjlkSaUpDp19+NrajZQNaXJv09MRemtW4kdz9JNbbivIHsPrJ1Nx7mSxmVl1RKwUu8AI1bWF43G+46YgaKgePcGSGTbx5diIRpPa0wt20MdibaldkuRzADpa//ADHEDijeg0sXLOtlT/UP0PtNpH95Zo/VQ4+aM35Yg2O49pNcus+/+4fy/iikmNoqiMt90sA39VrH8MVFD9JeLEbwdwuDiMnPRghPcEIsEI1NMFGpmCgcySAB8Tg7+0NypZr7RaSIfVFqg+MdtHxdiF+V8XpjWN31qL2ZNadidn7SlZp7TqqS/Y6I1/3S9o39dgE+S4YXEUDbHf4ijZjk8VXX5/8AErWYVlRObTlyeonLsR4dwhVHyw3TSjDaAdonfe6HTkkn+o2tO/ZElXMd/wBKoZUVRzF1Gj4k7Y5tefzdocW4b6Z3JWUT9gx7OGKbWLFJIu11eFvtDryOJ5GMhXluRxcqwHjxnea5rJUENKVURgqiKuhIx9oBem4F7npiVGPXUnLchk5Flr8da1HMxrpnhpo5YjGkCFI2KOusHT1YWvZeQxVjpWthYNvcuyWseoLx8SRQcQTRxiPs4p0iuyCWEyGIeIIOyjz5W545fioH3y1udxsywprjvUG5hVyTSGSRi8rkG9uZHuqqjptsBi/pJXSV3rcX61ltwbzqS+Iq+WonaSoj7J2VRo0suyi1xqsfjiGIlYUoDvcszLLC4fWtScvFtSAH0RNIvcFSYLyLtsNd9Oqx6jrihsNA/Hf9S8Ztpq58f7g7J6ySKpjliQyyozNpszFtSsrE6d/tk38cMZSIKgm9RfEstNvU47jK1cizGUExzCRn2BBRmJPJt7b2seYxJK63q4k7kHusru561CNXxLM8bKI4oe2B1vFCUaVeveJ3BuL6fnhanDqLa5b1Grs20JvjrfvI+TV80QnEERkEkRieyO2gHr3Rsd+RxZlrWzrs+JXhNYisQu9xjKsykp27SFhfTpZWGpXXqrL13+P44tupS6vluUU3WU28defaSs0zmWVRCyJBGp1djHGYwW6MwO58R0/DFeNjIDz3uXZeVYRw1qcLmEwo3gERMDSCQy6HsCtttVtFrrzviBCG7nylgawUdPhPcqzeWENGipNHId4ZEMiswGxCjcGw6eGJ5ePW/wAe9SvDyrE2mtwfmrrO5kkSNDytGnZhQOlhvcdb3OJV41aJy3uQuyrXcAD+oxU5e4VNSSRra15FcrIeh+sFvgDilFVn48ty+xiE5cCI/QZrW01+weTSouRGWsB4lCGQDEbqFT5hJUXO4+En/wC5Zsr9rNRHYVMauPE/Vt8OaMf6uFXxgPBjiZRPn/iXnI/aHRVFgZOxc/Zmstz4Br6T8Dhdq2XzGUtRvBlsVweRviEt3Mp9sdK4kjlBLI0bKEJJUSIdQIX3bspO9vs4bxCAT+Ijmg8V+m5V8+yxYmpZYy7K8KOknvB5TctZbFbiwslvgcW1MtinqmU21mph0F//AGT+MEtPExUJK8UTzoNgspvfboSACRiePsVP9JHI1169+T5kzj1FbNNMmyMYA5/UJAf/AKSccxiRS5XzOZfE5CAx+tzisTMRChcKJVRIAv1Zg1ActO6lNy3Tffa2KhXX0C2/ilzWWi8KPlkfIYUTOQkVuzWeQLbkBofYeQNwPTFtx/6ZdyuoAZZAjORRK2asHAa0tQyKeTSKzGMfO5HoMds2MdeMhVpspuUkcOZpU1MssVWzyQtHIahZBZYrKSDy7hDCwG3j0vimxK0RSh7xip7Xdg47RngE9yuP/wAmfybFmb3KEynA3pwJG4UZ0p6uaAXqI4ouzsNTIjPaZ1HUhflb5zyjtlVvEhhDSOyjuI8lbLUZfUtUM0ixtGYJH3Pas9nRW6grzG9rn4QKLXcOmZYGeyluqJ1R/wCpqj/jU/sQ4m/+WJXX/hH/AN+k5gqpIMuWSnYoXncVEie8oUfVKT9hStjfbcj728GAfIIs8SaFkxh0e5iz6RpaSkmn3nLSKGYWaSEbqzDa9msAeoN+uJY3w2lU8SOUA1Smz5tz3icn6Dlduf0dvyjxzG/nbU7ma6Cb+0czvMZ6ZKVKWR4oDCjo0Y/SysCXJNjqa/2fPliFSI/I2HvLbWetVFQkbi9LVUbFQsskcLzqNrSn3tuhItieOT0WH0lWSB1kPuZL49RWzTS+yMacP+ySA34E4MUkUMVhlaOQob7SRV5zWLmXYIXCiUIkAUdmYLgDu23UpuW6eOKglXRJJ+KXNZcLgAPhkfIIkTOFSK3ZrPKFtyACPdR5Kbr8MW3HliqWlVOly2Cxjh6NWzSXUAxEtU0atyaVXcxg/ifgMFpIxlI94VAfq33JPDeaVFTNLFVs8kLRyGoEgsIrKSpGw0ENYAfwxXbXWihqz3llLu5ZbB2jHAZPZV9+f0Pf5NizM3yQmVYA0tgEZ4bBWnrJIhqnWOMKNIYrGzkSuqkG5t5HkPjLK+KxeXicxO1Tle7bgWHJIjQ1lQQw0aOye/deRmIdLHuttY7cr/DFNwRXAr7iXU9RkJsGjNC9idI6000jM2hpNMaliVAUd4qDyuxI2+7hW7zoRynetw77SqIPQu9t4SJR6L7/AP0FsdobTzmSnOo6/qZhwrW1yRyxUkjBIQzsvcIVQb3XWDY2I2GHbUpB+KI1Pcw2hkWmp5qmTTGHllfvE3uel2YnYAbDfbphu3pVU8fG4hT17buQ76hDiejq9fbVihu0sodCpQkC2m67A28ee+KsNqhtPrLs5Lzqw67fSdxZtmApSyzSfR1YRarpqFwLAMRrtuOvxxA009bp6lguv6HPcj8N0VS0okpF70JuXawRSQRZi21yCdufXFuY9QUJKcKu1rOpI+aUc8Mp7cMkrMZAwIsSWLakZdjYnpy28cToaqyvgB4kchbqrepvzJ2bZnXPBF9IlcwzqWT3BrAK+9oAJ5jY4ox66Ws0JffdetQJ953w9l1aySPSgLHKhiJcoA46hNW558xtgy7a2sA+k7hVWrWT9YJSSall7uuGaM6bDZgTYWN7gg3HO4OxwwxquqJPtFEF1FvD6yfxNVVfadnXOS0YBC3TSNQ2NkAF7X3O+K8RaePNR4l2a9/IVk+ZKgyPMPorRrH9S7iYxkoJSQFAIU961lG3PFDXVm7nGFot6HT0JA4eq6lZlSjdlklJXT3bNZSx1BwRcBT59MMZaVFOcVw2uV+mDGa6onmmPbF5Z9RjtsTcMRpULtzB5DzxOkVV18xIX9a23iTvUJZxlNckEXbqDFTLpGgoxjU23cLv9kb72wpjW1LaW+scyqbXpA7do3kNfWqkq0kjBI0Mrr3CFG9yusGx2JsLYsya6VcbHmVYdt7IQp8QfSU01TLaMNLM/fJO56d9idgBtz25DF9prpqI+soqW2+7f0k/iejqtfbVihjJZQ6aShsLBbrsDa/PnirCsr0a/rL86u3fU34jkebZgKUss0n0dWERa6agTaw1W123A54rNVXXCya3X9DnuR+G6KpaUSUi2aE3LtpCKSpFiW2JIPLnyOLcx61QVyvCS5nNu5GzKjngmPbhklZjKGBFiWcsWRl2949OW2LMc1218PpKskW1W9T6ydm2ZVzwwipkYwzrrQdwa1Fve0AE+8NjhbGqoNhAHiMZVt61AsfMcyDLa1o5HplCpMhjJcoNY3uE1bki53G2DLtrZwD7QwqrlTtrv9YKjlmppe6XhnjOm3JgTYWN9iDtzuDzw1YKrat+dRdBbTfxB1uecd11XrWKtdi0Z1aO7pA03BAQBSTcDCAWrW1mgetvTmbfwllf0ajgh6qg1ftndz/WJwgTszRUaAEIVlOJI2jbk6lT6EWOI71qSmNez+FkNeG976Gwb9tCyP8A2Rh3I/7W+sQxO3JfpGuFUMkNXTowWaaOPs7nTrVGJkjB8SDi/MGmVj4iuC3JGVTomPpl70tFUrUL2XbGMQwki+tWJaQKCbAC2/8AliPJbLx05YEarHYWHc6i/wBTS/8AFp+SYk3+WJEf4ZjdNSPU5esMA1vFM7TRAgM4f9G4BPeAG3w8scsK15BZ/E7UptxwqeZznkRhpKWmmt26vJJouCYomFlQ2Jtc728vLEsf47mdPEhlfBQEbzHOKBehyv8AoH//AB45iH95p3L/AIEE7zTKJaxKWSmTtYlgji0KyjsZVv2lwSNJ3He8vTEK3WosLB3Mttra1UNZ7SDxjIDPGusSPFDDFM4Nw0qk6t+trgX+HTFmMD0nPtKslh1kHv2hD2h1CR5oXltoXsGYHqoN2HnsDt15Yrx/4GAlmRv9SvaD6+oZsyM0RkmvKHWeJXYCPVewIHRe7o6/HFYsrFJU+Zaarf1AceISoYp1zP6UtFUdkJpHACAHS0bqLAkWuWvbHHuHQCGSXHIyOYjWURTw1rzy0lQiHtirdncqzk6GsD0uR8cFlwNYQe05XjsLmcwdwhWLTzPJUloVWKQS9qGUzXWwUBh3yT3rnw88SttrdFCeZGmmxLGZ/Bk7gE/V19jf+Rnkb9GxZlH5JThDXOM8LKZIKqnjYLPKkZjuba1RryRg+JB5db+uJ5W1ZHPiRwyGV0HmPLQSUlBUpUr2fbNGIYSRq1q92kCgmwAtv1sPK8eQtvXpyfE1Y7CyOQ/6mm/4qP8AOPHWP/VyCf4WozT0b1OXpDTjW8U0jTQggMwf9E9iRqAG1v4Y4xFd5azxO1qbcYLX5nOfRNDSUtNKR26vJIVuCYomFlQ2JAubHT00kdMSxQGuZl8TmUQlCq3mOcTj+Q5Vbn9Gf8osRxP5WE7nEdFf6jmb5RLWJTSUsfaxCBIwiso7CRRZ1YEjSb/a8vTEK3SssLPMsure7gaj2kPiyQNVRjWJHiihilkG4aVCdZ8+YH4dMWUKRQ8ryGByEHvJPGlB2+fxxdGMIPoLu/8A0rhSs6rMecbsAm0jC3tGPeenHZ32mF8RUFsymi7ZadWkcamcqpEiLJpYqRsTfnth5HUVKSNzMZG67KDrY3BmZ0EkMhikULItrb7G/uspHMeY8DjSW5LKSdb1Mw0PVeF3rckZ5lklNO0UrB3ULuCzXDC4A1b+VsQxbEZC4GtSeZU4cIW2TCC8KzbRNUQrM1mFKZmDFrXFxfTrtba3xwqctC/Pj/ccGE4TgW/qDMsy6SaoSFPq5SzLdiVKEAlgSu/2bYbvuTph+O4ljUuLSm9TiGhkaYwKuuUyMlgebKSCST02JJPTHUtRKuWtbkXose7hvcJVHDkgRilRDUmAHXFHKzNEv2tKnYgW3025fDCtWWivsrr7x27Edk48/HtBFMmouEkCtpuFBfVKSbBVCAlvjsBzxbmXVow7b3KcKmyxSA2pZ8j9nNTOoNQwp4z9hQC9vPovoPnhS7OLLxVY7TgKjcnOzL1T8IU0HeEJqJeWuZtbHwuznlhEEzQIELZf2ouXiSMD3VQgk/HYDBOiB63M8xVjopEKdPrAT8d8WhayO5lDPaD2XYkvOOIGpkj1wvIze8IwSF+NsRSoO2gZ223pjZEj5VxFS1rdl2Z12uVdOg88dspNfvOVXrZIdfwRRVAcwMYWYEM1O5W/kyqbMPI4h8Q0dSwBT23KJn/BFXSjUFE8Q+0gsy+ZUeHivyxoJm7XTiZz+nkPtGgasj0yEdosxstnRma9/s97vXB204axbaypbWolmUWqwUncMjhWb9EaiBZm730QzHUTa4uPc12ttb44W/Vr1OXH+4z+jfp8eX9QZlmXvNUJCh7OVmZLklSpUMWBI35ra2Gsi5OkHI3uK4tNnWNYOpxBQSNMYFXXL2rx2B5srMrEk9O6SSegxIX1rVy8SLUPZeU3siEqnhyQIxjqIqkwA64o5WZol+1pUmxAI3025YUpy0V+XHW45diO1fHlvUhZXlkkwnaJgoii7R+8w1Lvt3efI88X5ViKw+He4vh12Op02tTjKsqeoJSPSqqup3dtKRr95iOW/K3PfE8i9ak4keZDHoa2wsD3B8wt7NKUy5szGTtuyEjCTUWDW0xKQWJNrE2xlXMCvwjU2KVPUOzsibaMLRye4ITGfalRXzBQCq9osJuxsoOpoyWPQWtfyGHcdyKmmflKDeu/cag3ieqjeWJYn7RIIo4u0/2hUksw8t7X8j64YqrK1Oxi19ge9FHfUJcd1IXM+0HfEZgew+1oKtb42t8cRxa+dLATuZYEvQnxqdVGUpJUfS1qoPozSiYyNJaRbOGK6LX1C1h4bfGrq6qNRXvLugGtFobtGsgr1lzdJh3VeZ2F9rDs2AJ8CQL+pxddXxxlB3KabOWUzDxI2VV6Q5jJJIbRmSdC430B3YB9vA23HS5x16mfHXQ8TldqrlNs+Y7kOUVEVWiUzQzMqMA6NqQKylQz2tbY3CXuSByG+Fb8jlUF14jdGKa7TZve5fuHuHKTLlBYhpSN5G3Y+SjoPIYWZ2bW42qKN67Q1mWYmNQUiklZhcKotbwuTyxwaJ7yRJ12g3KJpZXIno2iUb6nk1X8LDxxJtDxIKWPkSFmObz6iDlkrqpIVtai69CBfbHF0YMXHgSVk+YKUeZ6een7LmHY77dAGIODXfQnSQPMYp+J6dz3KtkJ+zKu3puB+eJmp/pIdevetwxRC4aQLDIbWDRABm8Re+3zxAk+DJqAfEq83DMIctTzS0spPuvcAn15H5nDC5Pbiw3Fmxe/JTow1mecS0cELSxtNtaVowSRb7VgN7+GKAoYky8sy6EB13DtNXBK2gKiVWV+VlkZGB0yLt1Fr88AsOioPadapSQx8yrjLi9XJNPJHThJhLKJHtIh1a9Ki3fG1lZeltri2Gq8j9npAd4nZjau6pbtOuHq9Zc3Sa2hZJpGAO1h2bBb+BIANuhJGLra2TFAIi9NqvlkiRcqr0hzCZ5DZGlqYy430B5HAcW8DbfwJx2ystjLr+52u0LlPvXeTMpy8UD/AEmaeB1jRliWJwzTlkKgaQO6u9ze/LnYYqss6wCKssrq/TkszdozwPZIq5SR/wCktubXPe5YszV0UlWA3JbJGyCRGhqKZ5FiMyxlJG90tG2oox6Bhy+OJZdbbDgbnMSxeLVt27wx7CKe7VMpH2Y1HkSXdvzX5YSyG5aj+MutzXsLxqLBCZJ7bYrPC46wSj4q8bL+bYcxO/IfaIZoG1P3lcyfLVmEryuY4IVDSsBqY6jZEQcizG/MH8cP5OQUARfeZuJjCwmxz4j0+VU5geajeUiNl7aKZUDqrGyuCgCkX9fwtiqi9634OPMtvxq7KzYh3qNrk6mier1NrSdYwtltpOnmdOq+564m17DJCDxIrQpxuR8zqiyqEwdvVvIIi5SNIgpeRl943cFQo5b+eOZGRY7dNPadxcdETqOfM6ORLLLDHQyGRJg3vgB4ArAP2gAAPPYgWNjzGKf1jopRhLv0SOwsUzVcty+nyykNtlQXdvtMx5k+JJwgqtY2hNNnFSbbwJB4f4nFVLI6whI41u7tux52Hl44vuxmq0D7xenKW7ZHgSl5nxxVPI/ZylEudIAHK+2+NKvBrC7aZV2fZy0kPZrnE9PlsRaVjUTnVqJ3Vdjt4bbfHCdNC2XEDwI7fkPXQCT8RlUi4trF5TufWx/MY0Xwq9b1MxM6/fYy659xNNSU9Nq0vNINT6hta3LbzI+WMqnFW2wia9+UaKwT5MCjjWCUWqqONvEoB+/fDL4FifKYqvqNTHTLLNVU9MtIkUcrUQlOtCDZgefM3GM/ixJ7b1NTkoXzrcgN/pSnF/qswg8Ng9vK5sTjjED21BUPudiWF65FWFdawM63WNx3T4qfiehxEKT4kywXsTHaGBULhY+xeQXuu6MQPeFha/rY+uI6nfzK9xNw79Pjs6COshF0ccmHr1U9R0vidb8HDSFlYsQqZn9JlcXZM9c0kemQxCGIIZGdRdj3wVC2IIJ5/HGg2U92lQTMTESgF3M8zTK0iSKWncyU8hZVLKFdHU95HAsL9QQLGx8jhnEyGJNbRfLxlCixPeeZlk6QQUcysxNTEzuCFAUjR7tlBt3jzJ5DEMa9ntO/aSy8dUqUj3kh8opI0jNa83aSIJBHCiHso290vrBJJ56Rv+eKbLrLWJQdhLkoqpUCwkEwbxNRGnLoHEimMSRyAbPGwOhreOxHw88NJkm2ok+0VsxhVeNeDL57C4bU1Q3jPYeixR/vJxkX/PqbWP8AJuaXimMRYITNvbLDeOnPi0ifOIn/AA4axDpj+IlnDdYP0IlLyDMI1SSKcMYahU1NGAWR1OpHAPO1zcb9MP5NLMBYnkTOxr0Vmqs8GSqipp4YJIaZ5JnnKiWV00KI1OoIqnckk7nfr4AYhXXbdYGs9pO26imopWd7nMeZRf6Nkpy31rVCuF0tuoCXN7W6Hrgatv1QOu06ti/pCN95xT18LUv0eoLp2bs8Eka6t396Nl595uR8x4Y5ko9NnVX3hiWJfX0W9pasmpDltGjhNVZVOBy5FvTooxnM3NizTUVemoVYZ4oyGeeOKFXVI1GqR3PvPi3HtFbb1uVZdJtTjvU4psrp6OieOaossxIMijntyHPEnse6zYEhXUmPVxJ7QLRZdlLyJGjzO7NYc9z8hi+2zIC7YdovVTiM+l8wnxXUZc0oiqWlDRAKNN7Ac+gxVjrcBzSW5DUE8XMgZdkeWTSosM8mu9wh6236riy2+9V+ISqnGx2f4DJ3FXDn0ycvHUxAqNHZnmLc/jfEMbJNI3x3uTy8Vbj82tSujgSqWVAyBkLC7KQbC++3PDbZ6MhHgxRfTXWwEHtO/aXVXqVjHuxIFHqdzjvpwXiSfec9UJ5AAeIFyDMZ0lRYZGXUwWwO258MXZFFfTLai+LfYLAu5f8AinOqTt/o1XFrAUfWDmpIv6+e2MuimzjySbF+RSG42DvJvDVLIjqYKgT0ZB7rbsh5ix8PI4Xs3vuNRmnjx+E7hHKswSQt2LawrFWQnvxm9j8MVmW67ype03hpCyVgJQKbTlRq+rP29PUrz23tfniym40nayq6kXLxfxKfm1bEYoqem1mKNmkMjizSSMLFgv2VAuAPPyudXFpYubG95j5d6hBWntO86zCKWly+JGu0MDJKNLDSxEYtcix908r4hi1sLWBlmbappXRj8lTS1KRtUySwzJGsblI9ayqosrLa+lrc77eWK+F1JYKOxkupRkBWc6Igfi2vE12jQpEkSQxKeYjQ2W/mdR/DF9VBrpJPvKLchbbwB4E032ORWy+/3pZD+IX/AA4yrjtyZs440gEvWK5dFghKF7XY708B8KgfjDIP34YxDp4nnfxGZrW5d2SwjUWWaGKRTyNnFiDbwIO/hbGjVkFqm12ImddjhL134MK8VZOkNcaenFgxiVAzFrNJZeZN7XIxHGyG6TM53qdysdesqIOxkiaGgSb6K0UzWcRNUiUhhJfSWEfu6Qx8Oh2OKQchl6vtL9Y6t0Qvec8L8PGTMzBJ3lpWJc9CQfq/mN/liORlGysSWNiCqwzTWzaJqxYFXVKqnU3RF52HmcKdM8eRj3VXnxHmZdxRm8s9RIC7FNZCrfYC9uWNrHoVatn6TAysmxruO/eGfaI3ZxUkA+zHcjzsB/HC+AAXZoz6iSK1SQfZvTh61WPJFZvTaw/PF/qD/tgAyj0yvdmyIFz2q7Spmf7zt8r2H4YvxRqoRbLJe5tyyezSECWWduUUZt6n/L88J+oNshRHPS10TYfaVKpmLuznmzE38ycPV1DgARELbGNjEGXX2b1MrSuXlcxRoSQW2v0/fjOz60GgPM0/TbbG2SewnA48EhK1VOksdzYgC9r7czgGA4UFD3nf/kULkOIV4cyzL56hJqVmVo+8Ym5Dpffz88L3vci8HjGPVj2N1K/MrXG2U1K1Es0kZ0O1wy7i1rD02GHsK+tU4xDPxrS/LUnezG6yTyEnSkZJF9r/APgHFfqGjoD3l3pmxyJ9oWyjNYK2QOh+j1g5EbCQeB8bjphG3GasAmP0Za2y5y6JO0hbcle8p8GFrjCxjZmK0XD9q6SjdiiRF3ZuogUFgR52su+NQZhWnQmS+EDkd/EmUcFHVsYYIZIJSrNC7SFxIVUtpkUmykqCdvniJa+kB2951UovJRV1qReF8tiqUqmkDHs6btI7MRZu9vsRfkOeLsy9wU0exlOFQpDg+RBj0BkpZ5i1lh7Lb7zSSAAeQAufUjHcm/4lTchi0bVnM1z2Vx2yyDz1n5yMcZNnzH8zap+QfiW7EJbFghKZ7Vl/kanwmj/eP34Yxf5RFcwfstMkaueRI2ffs0RFA6InIb9Sbm/njUSjVTa95kNeWuUHwIU4jztaqraog1KPq9JbTcMgBB7rEcx49MRxaN1spks28dVWX2kx8/pGlE8lK5qbh9IkUQtINw5BOsbgEgC1/HC3QtG6+XaMDJoch9HcuXstiLQy1UtjLUys5PK/hby0gfLCLjTaE1EbkAYzwhSyvW1VQykKdaqx2BN7beVhhm516agRHHrY3Mx8SCuR5fFIO2qDLIXHdT7xby8/HFvXuKa12lIx6A/InZhLi/O6SGo0y03ayKosxIsB0HPFeNRZYDptS/KvqrIDLuOcL59DKs7x0yRCNLki1zz25eWOX0upALSWNelgJVdagAcX0je/QJvztbDQw7QBp4n+tpJ+JJYqGuoxRSTCFoYZDocLzPTxwnYlvV472Y7XZV0uQGhAAyHLZv0NWYz0D/8A9Ww0MjITsR4iRxca3uraJhqi4dlpqGoSEiaSXkV+7a3X44ofJ6toLDxGq8bpVFV7mZtWUEkRtLGyH9YEY2ktrcdjMCyixCSwlw4cH0bLampOzSdxPyH4k/LGbkN1bwvmauMvRxy3gwVkvGVRB3WPax9UffbyPPDNuAp+XzFafUHU/H3EvNHSxzUUr0aCFqlSLNsCRcG348sZJLJZ8XfU2QFes8BrczmjyuSOriikUq/aKLeWrmDjXsureksJiVY9ld4UzVP9KxPWGA92WOxRvvAi7L/ljENTBOQ8T0AuXlw95VfaNqpa2mrY1BLK0Tg8nBF9LeRF9/G2J01mw63IX2dMc9StR51Sxa2ooJEmZSoaSRWWFW2bswCST0Gr/LDyY1trcWPiIHKprBZBomRMizmOkWpV1Y9tB2aadOx73PUw23HK+LMykll0R2lOFcFVt77wVVVbpC8Y9yUxhx5o+pSPPmPjieTUDxeV4tpHNJtvs4W2WUn9ED8yT+/GK/zGb9fyiWXEZOLBCVH2oL/IT5Sxf3gH78XY5/cH5iuZ/C34mZcJKiQVNSyLI1OFEauLqGeRl7Rh1C2/PDmQxJVPAimOgUNZrcnyVf0ymqJJkjEtN2bJLGmjUHbSY2A2PK4+HhfHOPQuAUznMZFDMw1GZUUZLUSaRqWoWzWF/dTa/PHL3IyCZLHTljAf++Zp/ClB2dLSrsAke48SR/C+ECSdzSHw6kHIMwqKmWbVGY4ArJHtYX5Xv1xe6ooBB7xet3csp8Sv0uR0FNKnbVPaS61sqctVxYbeeGHyLjX47RWrFpW3z3hHi/NqOGoYTUvbS6Qbk7W6df3Yhj1O6/C2hJ5V1aN8S7MfyPPKd6apkjpljRB3l274tyNsV21uHAJ3LKbkZCQsr/8A/psub36ED0I/iMN/prgNh4n+qx2bTJLFmjUIpIY5Q8MMnfRRe4PPfn44VrFnUJXuRHLDSKwD2BgA8IUkw/ktYpJ+y9v/ADhz9ZeoPUWIfocd/wCNoY4ooquGGnSkD2iXvMnO9vDqMK4zVMxNkcyltRAtXtA1BxpMzCCqhWbUQtmUK1ztytbDFmMigvW0Wqy7GISxZY+I8rgmRaOOVYXTvLGeRvew/HphXHsetuetxzJqS1OAOpn9dwzURSrG6HvsFVhupufHGqM1GQn3mKcCxbAuu0PceVvYmnpoWK9goJI+9bb9/wA8K4dIt5O0dzshquKL7QxwVnn0xgtRGGlhGpZeW3LfzxRmUdHwexjGDkdf5h3EB1dFMubIZBbXLqUjkVv4+mLhYhxiPeUNXYMrk3iHfayoehLrzimX4WazYQoOrNzTyBusiU3iSNVosrYKATTsTYAFtojv44ewj+4xmdmgdFR+JIrczNAsUUCQ96FJZZJED9szi7czsgtYW8cVpV1+TE61LLLP04VVG9wFxzTIkkRjTs1mjimMf3GcNqXy929ul8TpsLVkH2ldtYWzl9RNj4AFsto/6CM/NAcZzeZqp4lhxySiwQlT9p3/AKB/6SL+9XFuP/Kv5lGV/C34mRZBmMlOdcRG+pWVhqV11G6svUefT542Wxxcn3mEuUabftJ2ZZ08qCIJFDCDq7OFNIZuhbqbdBy+QwU4XBuTHZhkZ/UXgo0JEqs0cUUlLpXQ8gkLXOoW0i1uXTFGVikkvGMLLGlrmwGmcyUbl1SGNOpF2kZQqrb0vjORhwK67zSs3zDHxI+U1VVJWOGTRTR6kA5AnkD5466oEB33hWbC5BGhK/UUOWU0xMrvLMHvpANla9x6WOLx1rK/HaLnoVWbJ+KE+L8+hp5hrpVlZkBDtbl4cscxsd7AQDJZWUlRBI3O8n4jWSjqJlp40EfNBazcue2I3Y5S0KfeTpyA9RYDxAKcZwOQHoYzc22t1+GGXwrFXfKKJnVO2uMPcWz0AaOGqRxZAV0X7oO1tj5YWoW3uUjWS1PZXg7JOG6GSdHpqjVoIYxtzsPkcWX32hOLiVU41JblWfEe4hGZR1Ek0F2iPJVswsBbdccpNBXTzt/6hWLJ3Ek8M539KZjU06q0A1GSxFiOWx35YjfWK+ynzJ4t/V7sutQVnnD30x2qqOdZSdyl7MPIW/fi6jIFQ4WLF8jGNx51NJ3BmYVKJMawnsoB9te9q57E89v3YqyhWSOnLsRrAp6sGZ/kK1garo5DITu8Z94bdP4Yvx8k0/A4lGVjfqPjrPedZcn0LLJZT3Zag6VHIgbgfhc45YwyLx9J2tf02Md/NCXAGb/SgIpwWkgsyP5crE/93xVmUdI9vEtwcjrr8XkSFxBI75ZmBkBFpmsD+0MUaAYajRLFWJlLrczeWGliZVApoyikEktfTubjb3fxxq4+Ka25H3mJlZi2LwHtJVBxBJHGkbRwTrH+i7aPUY/JT4DoMcswdsSpI3J1eo8VAYA6gPiCseZ+1lbU7uLnl0NgB0A5AY7ZSKqwBI13m6wk/SbtwMP/AIdRf8ND/drjDPmegXwIdwSUWCEqntO/9A/9JF/eri7H/lWUZX8TfiYtR+78W/tHHoKR8M8vkfPHji6Ug6jNb+jf9k/linIHwal+MeNqmbRNRfSKejlMmiOLRK3npW4/HHn6rAnIanpbqepo78QJxpnE0VZTnWRB3HAGwO41X8cNY1KPU2/MVyr7K7k+hgL2jUuir7RfdlUOD59cN4J5IUMR9RXjaGEmcfjtIKOccmjsfkD/ABxVgnTsp7S71FeVasO8XCe+XVy+V/w/yxzKI66mSwlP6du0rGQw66mFfF1/PDuQ69IzOxUbrDcNe0ifVXOPuqo/jin04aTcY9UO7dQjwCohp6qqb7KlV+X8cUZp52BBGPTxwqZzK5lvElTCbxyt4lSbj5HDTYdZTcTrzrg00bMM5jSmjFaNLVC2fsxYgW623xkpUzMePfU27LlVBz7blcbhV1Iny2fWtxsGsw/j6HDX6na8LV/ET/SkNzpb8yxZ3mtPtRVbksyDW67AP0vbl44Uqrf+RO4EbtsT+NzomAcs4Yqaasj7CS8Lm/aDkU5kMOV7YatyksTTDvFKsV6bNqfhhLiymTMEYU8l5KckGPo3iR+7FeK5pbbDsZdm1jIXSnuIOyM/QKB6hhaWVgFB52B/8nE72ORZoeBK8ZRjU8m8mE/aLUqcqZwLdsYzbzYrz/DCdY/dAj1p/aJmXY9Mo0J5Fjs7ix0wkHMuS/tD8jhXK+URzD+Y/ib9wN/q6i/4aH+7XHnT5nqF+UQ7gnYsEJUfai38hPnLF/eA/uxdjfyrF8r+FpjNH7g9W/tHHoaPlnmMj54/i6UTl1uCPHbEHGxJodMDNV4MmFRlKxNcnQ0LW57XF/hjzLrxfU9bW3OvcG5lQPU5fEpW80Xut9l0vp2a9r2A2OL8ezpP3i2VT1auxhetyaJqSE1xJNOve7M32PIG2/hgFrCwmvtuSalGqHU76nMea0zULSQwdpHTmwSToNtxe/jjhrsFmmPcwW2pqtqOwnPC/Ea1CVGmnjj0Jq0i1n57HbEsjHasjZ8yONlLaCQNakHh3ieGoqI4/ocaOTs4tsQL393E7sZ605EyFGWlj8Qs8zuqyySeVZ1dJAxDOL7nx2wUi9E3X4hecV3KP5hSt4fU0IpqaRQHOsGTYst7/wAMVLcerzaXWUDohFlWybgudatFnS0a95m5qQOQv62w9fnK1elmdj+nuloLeBBvGubfSKpyD3E7ieFhzPxOGMKkJVyPvFc+42W6HiHODIvolPJWzEgEaY0ue8fG3XfCeWerYK1j2GvRqNjx2Orpc0GiUCCqt3XHJj09fQ4ia7cU7HcSXUpzF0ezQtTVS5ZTxxVLs7SMQQDcIvK48uWF9G9yyCN8xjIBZB1Dw1LDXxyUz/UPd9d79zmVPjz2/wAsWteGq4MO4lCYzrdzQ/CZO4oypqyalMbBoLkG3IWN2PxtbFVForVgfJl19JuKkHsDIHtfqx2VPAv2n1W/VQXHwvb54MNedoMM1uFJEzzHop5eeYISHmQ7q/tD9+Fcr5RG8P5j+JvXALXy2j/oIx8lAx59vmM9QngSwYjJRYISme1V/wCRoPGeP8NR/dhjF/lEVzP4TMdof0a+l/njfp+QTzV/zmOPOo2LAHzOOtZWDomRWl2GwO0cx3ko7kyPA+NGXP2U5iFmmpmNhKNaeo2cD8D8cYudXwsDD3noPT7OpUUPtLUcpjip1y8yHXIHZGO1yG1AWv8Ah64Wa3k/LUZXH418NwJlSvSVZhqd4qpbXJuNVuW/y+WGrCti8k8iLVBqn4P4M54Ypfo9XUUMvuSqQt+RFjY/LEr3FiK49pDGQ12NUR2jHAFO0VZPAwO6sh+B/hiWU6vWrbkcOpkscakLgajZcxUFSNJfmPAEYnlWq1AG+8rxKWXIJ12g+am7fMGQb65iPhffFqOExvMqZDZl61CntHzAmqWNCQIUCixtuf8AsYhg1KULPLPULXDhEMPJnMlDQxtOxlmkOyOb2T/x+eEukLrSE8R03GioFz3kegyqhzI640aF1IMigd0+I8N8Tey3HPAnchXXTkjmBqCfaPUy9qsRQxwRi0Y6Ntz22+GGcAV92Y94r6jz7Io7R/hfKkpYjXVY5D6pDzJ6G3j4fPEcm43t00k8ShcdepZJmXZomaK9PUKFlF2icDl5fkPMYqsqbFIZTLarlywysPxDdCkcSDLRKxlaNrtf3Seg8OfLywq22Js12jihVAq33j/CmUSwUhiZu+ST+ypNvyuccusVm2J2isohBmZ8bZmKiukK7pCOyT4bv+NvljR9Oq4/EZmeqW7IrECK4N7EH0xp81PcETINbA6IM8SVSdmB9MRW5GOge8k1LqNkdpGzL3B+0v54ryflluJ8xm5+zdr5ZSf0YHyJH7sedf5jPUV/KPwJZsRk4sEJQfa9LangHjP+UMp/PDWJ/JFM3+KZTRiyL+yPyxvU/IPxPNXfyH8zUvZRRRvRS60RtUrhtSg3A2AN+Ytjz+UT1J6XDUdIR3L+BKJJpo3iWQSHUmvcxpp5Iene1fhiBsbXmW9Jd+JUKjhWspqp2pU7RaZwysXAZkI1FAOp03HyxfZk86wp8xdMThYWHiW/Oa5cwSnWlA7cr2wlJsKcA2OrqSSCNPXSb+agOo2QD3nuaUciwxwV1nBYBKmP+bkJ7oYHcAmwvc898Srcqe0jZWGEL1TIFZ0iE9RTqB3xpYgDmLj1+WDmdECd0NgjzAWfcSzxS0s0en6NMV1d3vA/bBOGKaldCPeJ3WtW+4Tjz2UZg1Mypo0l1YDvW03HXHDSOmG+8mLz1SmvbcEcJZ8lRUXkpYldFZzKgsQB4jzv44Yycc1oNHzFsXLFrnY1qO0XD1JWVH0mGdnGrVIjDr0G426YpOQ9adMiXDFrtfqCCOK8tqqqu0GNlB2jv7oQczcbYZxbqqquXvFcui260KPE64mzJKSEUNKd/wCdkHMnwuOuCiprm6lviGRctCCqrzDuQO30VTmejRqHZdpu977XwrcBzPSjlHIp+/8A1AvGOWVdRVrGBqjI+q0+4F2uT54Yxrq60JPmK5dFt1gRflj0tRFlqdjT6ZKt7Bn6L/D0xzjZkbY9hO86sXSp3aEKmBppYaqFUWRUF3k1WJ69wWNvMn4HGbbldMGv2mrXjcyLCO8j59xU9NHOGX+VS6VhVSWVr90adgdidx0viKOGGz4k3UqdSkZBkherSmqEZTYyyK1ruOe5BI7znf4jGhkZqrRqszMx8J3yeVol3zLhWGaeFtCqkYbUiqAHG2gGw3AIJtjGTJZV1ubbYtbNvUHe0aNRFAAoBEu1gBt2b7Dyw36UT1xEfVwq0HUz3MR9WfIr/aGPS5HdDPMYh/cm0+yqS+WweRdflI2PO2fOZ6en5BLfiEtiwQmZ+2ieyQDw7V/lHp/xYbw/mJ+xiWb8oH3Ez+hpw8kMTP2Su6o0n3R5ee1h641b2aunazGxkWy74ps2SZalFTzRU+pgpZl1HUxJUXPn3r4wWbkdz0YUKNCPQKUJk1l2LCNS24AJuCbW2sfLHIanVFJpYyzSLdluABYBdhqPO17DfljsJl/AtdprKtVPcqlkMY8NEjsFHqrk+uL3pKIG+sWXIDuVHtNK1rPQMJfdZGQnzvpX43tbzxQw00ZXxIeQVbyAJNZaqA9m7b2awHveTDcHzxySElZpkAmikitZJO8PGOUb3H6pxbTaa35SjIq6i8YzS5JKZaaeTSJEjMcovz7pAIPXnfEjaO4HgncgtJ4gnyBqV3KMhngp6v6s9rK4iT9kn3vTfn5YYvyA/EfSK42MV5EjzH6ymaKJcuo95mAaZxtp9T0xWLFZy7y81siBEhmDNuwaOkBkqpf51hzQHz/zwv2fbe0vBNYCnzIVVkFPQmSrKvOb3VDvpY+Px6nF4vdwK96EoahK2NmtmCDlFTXN29a/YQDcA7WHkDy9Ti9bUqBRBsxY1WXHlY2gIey3N4p4paSjZ1McdkkJ5+hPw+eFmQoQzRxLBYnBDAeVZJHTtG0kiy1MrEBQdQQWOtj4kDa/icdyc08NL2EhiYSq/Ju5lsAttjBY72Zvga1M84pzJP8AScDmxWmKgnwL+8f+UFTjUoxy2OWEysjKC3qsu8uXo0yVH84isgIPNGsSPmAcZuyAVmpoHTSZ1xEeJ2DOIcmSqiCOzJpbUGW1wQD4i1rE3xdi3NTYGEpyaFurKtMfr/0UliGAvZgNmAOzDyIAPxx64MXo208bwCZPFfE1v2NS3oCPuzSD52b/ABYw7vnnoMc7rEvmK5fFghMj9s0t54U+7C3/ANyVB/gOHcMeT/Uzs4+B/f8AqUyVAwIIuD0xuMoZeJnnxYVfkJofBOaVDUFTIGDPBqUFgSWsgZb2I33tjzt6BLConqMdzZWGMN0FeXSC1gs6o1jzDKm4HxRQfXFUulY40zMNRLoVkNS4jN9m7KEd6/gC23oRi7HTm4EXybOFZMplHU9hJFKv8y6tb9UGzD+qSMbOXVunX0mHh2nrb+s2rOMnSromgibQrgaWHQ3Dfnjz5PeemkThe7VdUTtoSCJg3vF0ViW9CGAB62PhggJZJY7m32bb4jOxp6Bb3HO6t8V6+pGxx3ZnNRsUsijuv0tvuBuSWt1O9hgnZwIlbUoHZMxuxW2ph5nkME5rfmQJKcxqUQpTKeZHekPn6/PHYeJ5klOsJ0RRzOHN3klPM+Nm59OmCcHbxBWbZMskpNZVM4v3YYxbbpcDrhhL+A+ERZsfmfiMP5dlsSxlI41VCLaLc/2m64oaxmPeXV1qg0ogeSPVWNfTaCIKoUWCGQ6mA/5VTfCmQY5Qvfck1dQscbu/uopY+gF8K1jbAfWM2EKCx9pjTOZC7uN5GZ2v+sbkfAG3wx7XFpC1BZ4XLuL3l9zS+B5y9GuoltLMlz4K1lBPWwsMeUzk4XECevwHL0AmHtOFI4IB48qCtFIBe7lUuOgZhq/C4+OGsBOdyqYpnvwpJEzGdbow8VP5Y9lYPgIE8TU/7gY/WaH7CZr09Sv+9Vx6NEo/NTjzt4+Keoxvk1NOxTGIsEJiftUm117D7vZJ8g0h/MY08Jfh395keoH4tfYyvWxszBMu/s7LGjr0VHbWWCkAWv2IB5kXsbcseezNG46np8H+AAwolJIaOlddpoykyLy1ONpY/VgeXiThaNwJ7SI/0JIVIVLjWW0lGdgbciL+R2Itidbsp2shYiuumlOnpH0kL9arCwdLfiCbfG9vyxojN5VlW8zKbA4WBkmrcB5zLNCBpGpbBwCpAPUg6tgSPA23xmNrzNZdgak2pMqKainUNOrMJoj/ADgBJKA9CAbqeo5jEZZH+HeMaWsFkfTINmik7rqRzFsc1CHiWHn+GDc7PRJtexHlbfBCR5UZmFhYAjnf8LN+YwQj8kd+RK+lv3jBCRTQgsC2trG+7m3yFhghG2uJuUYvcuQN9PIXY+Ow+eCEBZ5x5BE4gg/lFQx0rGm4B/WPQDrgf4Rszi/EdCd5bSsikyHVK7F5G8XPh5AWUeQGM21+RmhWvEQNxxFPLEsMEbPrP1hBUWQb23I94/hfF+G9dbhni+YtllZVJX8s4ImkN527FR9lbM5+O6qPn8Ma1/rH/bXMjH9FHmyXPKMqjpk0RA2J1EsSST47/wCWMW2w2NyablVQqXisnBrc9sVSyAePo9VDKfulGHwkU4awG45CxXPG6TM2GPaEbQzww7PLZ7C59M1TF4xow/5HdW/tLjz+UNMJ6jEO1M2HCsbnhxyE+f8Ai2o7SvmYbgyufgirGPyONrCXso/uYOc/xMfwJDvjT99zI8dof4T4tahBVo+1iLFu6bOuqxcWtZhcX5g4yMrDYksJuYecgUI01PKmhmjWaB9cZuV8Fue8B4G/Q8txtjLIKnRmsumGwYxnUKMhDKrlxp7NrWk29039fe5i/wAMAM6RKPNkNNFYKZ6PfUySRF1N+naC/wAN/DEtyOpP4cWGlmV0qkcG4ZEVgCGYXY7WFjvfyOOGAGjLfLStLIHTuIwsxPNgN0ZR0I6E9DyxEdpLzK3xDwNTVpeSGUrUKbF1I94feAA38xviQOpwpv3lHouIMwo3aIzHUh3SUa1Iva6nZrbfhh6vGS5e3mZ9uW9DaI2JY6T2pTKPraZW843/AP2AxxvTnXxOr6nWfMnp7V4vtUs49NJ/xYq/R2/SW/rqT7zyX2rx/YpZj6lR+/AMO36QOdSPJgus9plU+0UEcfm7Fj8gLfji5fTnPmLv6nUOwEr5nra+URNOzFt2A7iKo2LELufAC+5ODIqrxl5E7M7j325b6UdveX/h3hqGkX6sXcizSHmfIdAPIfjjAuvNk9BXQqQzigS6eEY7CLfB2hPQMG4SLmeYxwRmSZgqj5k+AHU+WJ1o9jaAldti1rtjM34i4kkq+5bs4AbhPtPY3Bc9N7HSPDHpMH03h8b+Z5n1D1TqbRPED42T4mEe0Leyyp7PNAv+0EifNRIP7Jxh5i6J/M9FgPv/AFN2GEJpxueTSpbwBO3kL4Nd5z2nzZTVHaNrJBJUMf2nZmb8Tjexddp5zMB0T95Kw9M73nuDcIU4Z4gkoZdaXaJj9bF4/rL4MPxxm5eHy+JZq4OdxPFpfKzL1zCaGro6kqVTn7yEE7oU5b/aHpjH0QdGbobfcRZrWNCdLyT0hvYPGnawvfkQGB0+m1scAnfEHtnQdCP9LI2j9J2cIJI6ggA2va3jzxLU4TDGWcd0rRs/bxaANRDNpZBbkVtcjwPXHCJxW3InBdUrTVdfIwjiqXVYVY2JVRs2n7zX5c8ck43x3w49Qglp45DIhLC4UalJJZbe9v0v5Yvx7em24vkUC1CJmite/MEGxBFiCOYI6HHoKrBYuxPL21tUeJnWLAdyqLHYT1VJIVQWZiAqjqTyGKbrxSpcy/Hoa5wommcJ5AKVCWIaZ7a2HIW5KvkPHqbnHjszJN1m57bDxRj16EO4TjcWCEWCEWCBkLOM0jpozJKbAbADmzdFUdScW01NaeIlV1qVLyJmW5tmclTJ2kp/YTog8B4t4tj1uFgpSmz5nkM7Pe5tDxImNCZcWCE5yWo7LMaZx0kj5frEofwbGRnDzNv08ntPo4YyptzwjBCYP7ReHjQ1faRr9TMSyW5AneSP1v3l8rjph7Fv4mZuZjhh+YJjcMAQbg43VYMNieesUo2jO8SkYschCOQZ5JSMSih42N2TUUN+RKsORI6HY2GM7Kwi3xLNXEzuICNNa4c4ipayPTEwuB3on98eoO59euMZ0ZDoibddi2DamdTcG0TEt2CqxtcpdL25X0kY4CZYYzR8B0Mbl1gBY/eJI+RNsBYzgUQbnmUAZpTTBBpEMoSw27cL3DblfTcD0wCBEs+W1qNEp1DYANc7g9b4CDBfEyT2iQqmYyaRYPGjHbYt3gT58lBxremP2IMxvVV8ESvY1piRY4Z2GeCotVdHtcIjsfLko+PeP44xvWG1WBNz0RN2EzUceXnq4scnYsEIsdnPEred8YwwkpH9dKNiqnuqf1m3A9Bc4dxsC27v4EQyfUKqfJ3KHmeYy1D9pM1yPdUe6gPRR4+LHc49LiYC4437zzGbntede0i4fmbFjsI1PMEFz8B4noMVWOFEtqqNjaEtnsj4bM0xrJh3Iyezv9qS1iw/VQGw8yfDGFk2ljPSYtIUbmyjCkdnuCEHZ7k8VXC0MwujfNT0ZT0IPXHQdHc4w2NTAuIMjny6bs5AWRj3HA2ceI8H8V+ONLHyZk5WJsdpxFKGF1NxjWRww2JiPWyHRneJyue4PtOzy1iGUlWHuspsw9CN8VWUo40RLqsh6zsGXThv2iyxEJWDtY+XaqO+v7Sj3vUWPljIvwWTus28f1BX7N5mh1XElLHTipeZBCeT3uD5DxPljP17TT2NbEh0Vatb9mVItmTWugvY+8L7gDbwO+Ow94ZFDHq16F1eNhfBuGpnftdhB7GRV/RvodvJ1JC/1tJ+OGsJ+NoESz0DUmUDHoZ5eLHdwl09nFHtPMRzYRr6KAzf9TW+GPKer28rOM9f6NVxr5S7Yx5sxY7OxiurY4UMkrhFHMn8h4nyxJELnQkHsVBtpnfEHFktRdIrxQ8ieUjj1+wPLn6Y9Dh+lj5rJ53N9WI2tcr6qALAWxuKigaE86zFjsz3EpyeHBDUbqJwo3+A6n0xVZaEEtqpZz2hHg/hSXMZdTXSBDZ3H4oh6seRbpjHyMjc3cXF1N4oaNIo0jiUIiAKqjkAOWESdzTEkjHIRYIRYISDm2VxVETRTIHRuYI69CPAjxGOg6nCNzHeKfZvUUpMlJqmj52AvIo8GX+cHmO95HnhurKKxG/FB9tyqRZj0caSNiegPmOa+hxqV5QImPbhEHayYjA7ggjyw0HU+DFGRl8ie4lIaiwQneX0ytUUyNcxmdLoT3blhqIHIE2GMzMx1A5ia2BkuzBDNmhy0yVCVJmmBTUoiU2itcr7tvDrjHm77yyDHJKU3jei7SjrVHMd9fVFRx+/E0biwMptXkpEyQG4B8cenQ7UGeTsGmIix09hIqNsBNP4Ip9FDBtuylz6uxb9+PEZj87jPeYdfCkCHMKxqLAO+hA/WZBnGZtUymR2JUM3Zr9lVBIBA8SBufPnj1+BiJWgYjvPG+o5tllhTfYSIcaeplTzBDU4lkCi7EAeZxA2KPJk1rdvAkVq1mYJEjMx2HdJJ/ZUbnCluXoR6nC2dt3l54S9l8kpE1cSi8+yB77eTsNkH6q/MYyrcgsZsU4wWa3R0qRIscaKiKAFVRYADlYDC0bA1HsE7PcEIsEIsEIsEJ4RghK/xDwbSVm8sYD/AO0j7r/1hz9DcYkrsviQZFbyJnmbeySZLtSTCQdFf6tv6y91vkMMJkkRazEBHbvKrX5RX0/6anksOujUP60ZIt64cTOb6xCz08edSBFmdzbRv5EX+RscNLmA+Yq+Dodv+YSoJh2kDDl20X94uOZTcqoYSlLwJt9PUKncfUGLObaGN+8TzCG+xHU4wZ6PfcwvBIGUMNwRsfLHJKQcyokYPdASykHvlb7W5emCcM+f6QWQA8wLfLbHpsc7rE8nlLq0zqoB0kDmRYep2GDIbjWTI4y8rQJtVNCERUHJVA+QtjwznbEz39Y0AI5iElOZeR9DiS/MJFvEw4TBYwT4AW6k8rDHtqrAlIM8NbSz3sPvIxzMk2VN/Anf5Lc4qOYJcMH6/wDELUHDuY1P6OnkCn7RXswPjIbn4DCz530Mar9PH0/3LXk/shYkNVz28Vi3b/3H/cuFHyGaPJiqPPeaLkPDVNSC0ESqTzc7u3qx3OF2Yt5MZVQvgQwMRA1JT3HYRYIRYIRYIRYIRYIRYIRYITzBCK2CEEZ/w/DVRMjooLDZwo1K32WBtzBscdVirbEg6hl0ZhebZfJR1ASUWKSRs/gVEintU/VNtx0N8aRuD1dplrQUu7/1NrqM0HelWzARyMttxoQcx+0/4AYzdTVnXAuYmooKaY83jBPr1xwzohWptf7PxW+OQnz/AFcWiaZPuyyDlbbWSNunPHocI7pE8x6iurjHcsh1zwp96VPwYE/gDiPqDaoMl6YnLIWbFjxnvPcRY5CNVdSkaM8jBUUXJPID/vpiag7GpxiACTMa4X4fkzCo7JLrHGx1va2hNRH/ALjDYDpzON83/tgTz4o3YTN/yzK4oFVIo0QKABpUDYeeE97MeAA7SbbBOxWwQnuCEWCEWCEWCEWCEWCEWCEWCEWCEWCEWCEWCE8IwQgXifhyKsi0SAhl3jkX3kbnceI2FwdiMdB1IlQZnNXTVWWMWcAxd4Nz+jurXuOrQNvfqt/HHYSw+zvPqeKBKZm7Ehm7ISEWZSSyhHHcbY8gb7csRIMAZcK6qCsi98s97BbdBc3vg9p33mI8SLauqxY/pb2a190U9Nsbvpx/aInnvUx+6DHuEo9VdB+qXb5RsP8AFin1Z9UgfWW+iru4n6TVSbY8kO89gdCV3MuLokDdlaXTe73CxL+1IdjbwW5wzXjs3cxezIVewg6hyerzB1kZiqA3WRlsijxgiO7N/vH28LjbDaVqniKM7P5mi5Jk8VLEIoV0qCST1ZjuzMerE7k4lCEcEIsEIsEIsEIsEIsEIsEIsEIsEIsEIsEIsEIsEIsEIsEIsEJ5ghOXS+x5HBCVPOOBIJAxg+oY3LKqhonP60Z2+K6T5nHQZzUqE61uXSRl9okJtqYtTHUCtgxHaQsdtjdfC+Dz2nPErefZgJ6ydwrRltBKPa4OgA8iQRtzGNj04gAgzD9UUlgRPeHMz7GrDBdbCJ9rgKtyvedjyXY8rnyxT6rpwFEu9IBQljLRT5XWZjZjYxHk0gKwf/TjHfl/acgdR4YyUrVRNl3ZjLplHBsERV3vPKvJ5bWX9hANCeoF/M4sJ3IgASxgY5OzrBCLBCLBCLBCLBCLBCLBCLBCLBCLBCLBCLBCLBCLBCLBCLBCLBCLBCLBCLBCNTQhgVYAqRYgi4I6gjBCZH7QOBhThqmmDdkB3lF2MNr2KcyY97FenTbk1jXBD3ieXQXA4yf7O/Z4oVamtUlzukTcgNiGkH2m5HSdht1xVbbzMspp4Cagq2xVGJ7bBCe4IRYIRYIRYIRYIRYIRYIRYIRYIRYIRYIRYIRYIRYIRYIRYIRYIRYIRYIRYIRYIRYITk4IT3BCe4IRYIRYIRYIRYIRYIRYIRYIRYIRYIRYIRYI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AutoShape 4" descr="data:image/jpeg;base64,/9j/4AAQSkZJRgABAQAAAQABAAD/2wCEAAkGBxQTEhUUEhQWFRUXGR0bGBgXGBwdHRoZHxgdHRgcHR8eHCghHiAlHRwcITEhJiorLi4uHCAzODMtNygtLisBCgoKDg0OGxAQGywkICQ0LC8sNCwsLCwsLCwsLCwsLCwsLCwsLCwsLCwsLCwsLCwsLCwsLCwsLCwsLCwsLCwsLP/AABEIAPIA0AMBEQACEQEDEQH/xAAcAAABBQEBAQAAAAAAAAAAAAAFAAMEBgcCAQj/xABOEAACAQIEAwUEBgUICQIHAQABAgMEEQAFEiEGMUETIlFhcQcygZEUI0JSobEzYnLB0SRDc5Kys8LhFTVTY3SCovDxNJMlZIOjw9LiFv/EABoBAAIDAQEAAAAAAAAAAAAAAAAEAgMFAQb/xAAyEQACAgIBAwIFBAIBBAMAAAABAgADBBESEyExBUEiMlFhcRQjM4E0kaEkQtHwFbHB/9oADAMBAAIRAxEAPwDccEIsEJ4cEJyzW54JzvAddxhRREq1RGWH2UOtvklzia1OfA3IPai+SBAld7TadPcimfzIVF+bsD+GLRiWfj8xdsyseO/4gGr9qshF4oYlB2DFnk36iyqov/zYsXFB7Fh/Ug2YR4U/3B+Ycc5iERzdEkBMZSFRqAtcjWxPUdMTTHqJ7bOpW2ReO+gJAzXiDMUKiWaUa41lX6xFBRr2N0Xy332xKuqlu4Hj6yFlt6eW8/QSLm01ZGYhJKxMsaSAfSJiVVyQoYd3fY47WEdWKr4nLOalQzHv9o5nWSSxVgpZJUclowXKudpDbk0h5X8cFbBkLBR2nXUraELHv95AqMn0VLQWjJWbs/0Q1HvgXtq5kG49RiQI6PU7b/EqKau6Wzr8ydS8OBsx+h6109q8esRLeyxs17Ha91sfjjjWEUizt/qTFQN3S2f9zjK8gEtVJTllsnbWIiUluzJAAF+Ztjr2EVh+3f7TiVA2FNnt95F4dyX6TMkd4l1KzEiId3St7ncbXsPjiVzBEDdjv7SNC83Kgka+8k8PZbNMszJKsfYw9qQO0GoC/dGmQW5c98QtYJrajvLKVNnLTHtPaCqrTBLMkzBYdBYComBs5sCL3FhY3uemOWBFYBl8/edrNjKSj+PtJdDxJmRjlkSaUpDp19+NrajZQNaXJv09MRemtW4kdz9JNbbivIHsPrJ1Nx7mSxmVl1RKwUu8AI1bWF43G+46YgaKgePcGSGTbx5diIRpPa0wt20MdibaldkuRzADpa//ADHEDijeg0sXLOtlT/UP0PtNpH95Zo/VQ4+aM35Yg2O49pNcus+/+4fy/iikmNoqiMt90sA39VrH8MVFD9JeLEbwdwuDiMnPRghPcEIsEI1NMFGpmCgcySAB8Tg7+0NypZr7RaSIfVFqg+MdtHxdiF+V8XpjWN31qL2ZNadidn7SlZp7TqqS/Y6I1/3S9o39dgE+S4YXEUDbHf4ijZjk8VXX5/8AErWYVlRObTlyeonLsR4dwhVHyw3TSjDaAdonfe6HTkkn+o2tO/ZElXMd/wBKoZUVRzF1Gj4k7Y5tefzdocW4b6Z3JWUT9gx7OGKbWLFJIu11eFvtDryOJ5GMhXluRxcqwHjxnea5rJUENKVURgqiKuhIx9oBem4F7npiVGPXUnLchk5Flr8da1HMxrpnhpo5YjGkCFI2KOusHT1YWvZeQxVjpWthYNvcuyWseoLx8SRQcQTRxiPs4p0iuyCWEyGIeIIOyjz5W545fioH3y1udxsywprjvUG5hVyTSGSRi8rkG9uZHuqqjptsBi/pJXSV3rcX61ltwbzqS+Iq+WonaSoj7J2VRo0suyi1xqsfjiGIlYUoDvcszLLC4fWtScvFtSAH0RNIvcFSYLyLtsNd9Oqx6jrihsNA/Hf9S8Ztpq58f7g7J6ySKpjliQyyozNpszFtSsrE6d/tk38cMZSIKgm9RfEstNvU47jK1cizGUExzCRn2BBRmJPJt7b2seYxJK63q4k7kHusru561CNXxLM8bKI4oe2B1vFCUaVeveJ3BuL6fnhanDqLa5b1Grs20JvjrfvI+TV80QnEERkEkRieyO2gHr3Rsd+RxZlrWzrs+JXhNYisQu9xjKsykp27SFhfTpZWGpXXqrL13+P44tupS6vluUU3WU28defaSs0zmWVRCyJBGp1djHGYwW6MwO58R0/DFeNjIDz3uXZeVYRw1qcLmEwo3gERMDSCQy6HsCtttVtFrrzviBCG7nylgawUdPhPcqzeWENGipNHId4ZEMiswGxCjcGw6eGJ5ePW/wAe9SvDyrE2mtwfmrrO5kkSNDytGnZhQOlhvcdb3OJV41aJy3uQuyrXcAD+oxU5e4VNSSRra15FcrIeh+sFvgDilFVn48ty+xiE5cCI/QZrW01+weTSouRGWsB4lCGQDEbqFT5hJUXO4+En/wC5Zsr9rNRHYVMauPE/Vt8OaMf6uFXxgPBjiZRPn/iXnI/aHRVFgZOxc/Zmstz4Br6T8Dhdq2XzGUtRvBlsVweRviEt3Mp9sdK4kjlBLI0bKEJJUSIdQIX3bspO9vs4bxCAT+Ijmg8V+m5V8+yxYmpZYy7K8KOknvB5TctZbFbiwslvgcW1MtinqmU21mph0F//AGT+MEtPExUJK8UTzoNgspvfboSACRiePsVP9JHI1169+T5kzj1FbNNMmyMYA5/UJAf/AKSccxiRS5XzOZfE5CAx+tzisTMRChcKJVRIAv1Zg1ActO6lNy3Tffa2KhXX0C2/ilzWWi8KPlkfIYUTOQkVuzWeQLbkBofYeQNwPTFtx/6ZdyuoAZZAjORRK2asHAa0tQyKeTSKzGMfO5HoMds2MdeMhVpspuUkcOZpU1MssVWzyQtHIahZBZYrKSDy7hDCwG3j0vimxK0RSh7xip7Xdg47RngE9yuP/wAmfybFmb3KEynA3pwJG4UZ0p6uaAXqI4ouzsNTIjPaZ1HUhflb5zyjtlVvEhhDSOyjuI8lbLUZfUtUM0ixtGYJH3Pas9nRW6grzG9rn4QKLXcOmZYGeyluqJ1R/wCpqj/jU/sQ4m/+WJXX/hH/AN+k5gqpIMuWSnYoXncVEie8oUfVKT9hStjfbcj728GAfIIs8SaFkxh0e5iz6RpaSkmn3nLSKGYWaSEbqzDa9msAeoN+uJY3w2lU8SOUA1Smz5tz3icn6Dlduf0dvyjxzG/nbU7ma6Cb+0czvMZ6ZKVKWR4oDCjo0Y/SysCXJNjqa/2fPliFSI/I2HvLbWetVFQkbi9LVUbFQsskcLzqNrSn3tuhItieOT0WH0lWSB1kPuZL49RWzTS+yMacP+ySA34E4MUkUMVhlaOQob7SRV5zWLmXYIXCiUIkAUdmYLgDu23UpuW6eOKglXRJJ+KXNZcLgAPhkfIIkTOFSK3ZrPKFtyACPdR5Kbr8MW3HliqWlVOly2Cxjh6NWzSXUAxEtU0atyaVXcxg/ifgMFpIxlI94VAfq33JPDeaVFTNLFVs8kLRyGoEgsIrKSpGw0ENYAfwxXbXWihqz3llLu5ZbB2jHAZPZV9+f0Pf5NizM3yQmVYA0tgEZ4bBWnrJIhqnWOMKNIYrGzkSuqkG5t5HkPjLK+KxeXicxO1Tle7bgWHJIjQ1lQQw0aOye/deRmIdLHuttY7cr/DFNwRXAr7iXU9RkJsGjNC9idI6000jM2hpNMaliVAUd4qDyuxI2+7hW7zoRynetw77SqIPQu9t4SJR6L7/AP0FsdobTzmSnOo6/qZhwrW1yRyxUkjBIQzsvcIVQb3XWDY2I2GHbUpB+KI1Pcw2hkWmp5qmTTGHllfvE3uel2YnYAbDfbphu3pVU8fG4hT17buQ76hDiejq9fbVihu0sodCpQkC2m67A28ee+KsNqhtPrLs5Lzqw67fSdxZtmApSyzSfR1YRarpqFwLAMRrtuOvxxA009bp6lguv6HPcj8N0VS0okpF70JuXawRSQRZi21yCdufXFuY9QUJKcKu1rOpI+aUc8Mp7cMkrMZAwIsSWLakZdjYnpy28cToaqyvgB4kchbqrepvzJ2bZnXPBF9IlcwzqWT3BrAK+9oAJ5jY4ox66Ws0JffdetQJ953w9l1aySPSgLHKhiJcoA46hNW558xtgy7a2sA+k7hVWrWT9YJSSall7uuGaM6bDZgTYWN7gg3HO4OxwwxquqJPtFEF1FvD6yfxNVVfadnXOS0YBC3TSNQ2NkAF7X3O+K8RaePNR4l2a9/IVk+ZKgyPMPorRrH9S7iYxkoJSQFAIU961lG3PFDXVm7nGFot6HT0JA4eq6lZlSjdlklJXT3bNZSx1BwRcBT59MMZaVFOcVw2uV+mDGa6onmmPbF5Z9RjtsTcMRpULtzB5DzxOkVV18xIX9a23iTvUJZxlNckEXbqDFTLpGgoxjU23cLv9kb72wpjW1LaW+scyqbXpA7do3kNfWqkq0kjBI0Mrr3CFG9yusGx2JsLYsya6VcbHmVYdt7IQp8QfSU01TLaMNLM/fJO56d9idgBtz25DF9prpqI+soqW2+7f0k/iejqtfbVihjJZQ6aShsLBbrsDa/PnirCsr0a/rL86u3fU34jkebZgKUss0n0dWERa6agTaw1W123A54rNVXXCya3X9DnuR+G6KpaUSUi2aE3LtpCKSpFiW2JIPLnyOLcx61QVyvCS5nNu5GzKjngmPbhklZjKGBFiWcsWRl2949OW2LMc1218PpKskW1W9T6ydm2ZVzwwipkYwzrrQdwa1Fve0AE+8NjhbGqoNhAHiMZVt61AsfMcyDLa1o5HplCpMhjJcoNY3uE1bki53G2DLtrZwD7QwqrlTtrv9YKjlmppe6XhnjOm3JgTYWN9iDtzuDzw1YKrat+dRdBbTfxB1uecd11XrWKtdi0Z1aO7pA03BAQBSTcDCAWrW1mgetvTmbfwllf0ajgh6qg1ftndz/WJwgTszRUaAEIVlOJI2jbk6lT6EWOI71qSmNez+FkNeG976Gwb9tCyP8A2Rh3I/7W+sQxO3JfpGuFUMkNXTowWaaOPs7nTrVGJkjB8SDi/MGmVj4iuC3JGVTomPpl70tFUrUL2XbGMQwki+tWJaQKCbAC2/8AliPJbLx05YEarHYWHc6i/wBTS/8AFp+SYk3+WJEf4ZjdNSPU5esMA1vFM7TRAgM4f9G4BPeAG3w8scsK15BZ/E7UptxwqeZznkRhpKWmmt26vJJouCYomFlQ2Jtc728vLEsf47mdPEhlfBQEbzHOKBehyv8AoH//AB45iH95p3L/AIEE7zTKJaxKWSmTtYlgji0KyjsZVv2lwSNJ3He8vTEK3WosLB3Mttra1UNZ7SDxjIDPGusSPFDDFM4Nw0qk6t+trgX+HTFmMD0nPtKslh1kHv2hD2h1CR5oXltoXsGYHqoN2HnsDt15Yrx/4GAlmRv9SvaD6+oZsyM0RkmvKHWeJXYCPVewIHRe7o6/HFYsrFJU+Zaarf1AceISoYp1zP6UtFUdkJpHACAHS0bqLAkWuWvbHHuHQCGSXHIyOYjWURTw1rzy0lQiHtirdncqzk6GsD0uR8cFlwNYQe05XjsLmcwdwhWLTzPJUloVWKQS9qGUzXWwUBh3yT3rnw88SttrdFCeZGmmxLGZ/Bk7gE/V19jf+Rnkb9GxZlH5JThDXOM8LKZIKqnjYLPKkZjuba1RryRg+JB5db+uJ5W1ZHPiRwyGV0HmPLQSUlBUpUr2fbNGIYSRq1q92kCgmwAtv1sPK8eQtvXpyfE1Y7CyOQ/6mm/4qP8AOPHWP/VyCf4WozT0b1OXpDTjW8U0jTQggMwf9E9iRqAG1v4Y4xFd5azxO1qbcYLX5nOfRNDSUtNKR26vJIVuCYomFlQ2JAubHT00kdMSxQGuZl8TmUQlCq3mOcTj+Q5Vbn9Gf8osRxP5WE7nEdFf6jmb5RLWJTSUsfaxCBIwiso7CRRZ1YEjSb/a8vTEK3SssLPMsure7gaj2kPiyQNVRjWJHiihilkG4aVCdZ8+YH4dMWUKRQ8ryGByEHvJPGlB2+fxxdGMIPoLu/8A0rhSs6rMecbsAm0jC3tGPeenHZ32mF8RUFsymi7ZadWkcamcqpEiLJpYqRsTfnth5HUVKSNzMZG67KDrY3BmZ0EkMhikULItrb7G/uspHMeY8DjSW5LKSdb1Mw0PVeF3rckZ5lklNO0UrB3ULuCzXDC4A1b+VsQxbEZC4GtSeZU4cIW2TCC8KzbRNUQrM1mFKZmDFrXFxfTrtba3xwqctC/Pj/ccGE4TgW/qDMsy6SaoSFPq5SzLdiVKEAlgSu/2bYbvuTph+O4ljUuLSm9TiGhkaYwKuuUyMlgebKSCST02JJPTHUtRKuWtbkXose7hvcJVHDkgRilRDUmAHXFHKzNEv2tKnYgW3025fDCtWWivsrr7x27Edk48/HtBFMmouEkCtpuFBfVKSbBVCAlvjsBzxbmXVow7b3KcKmyxSA2pZ8j9nNTOoNQwp4z9hQC9vPovoPnhS7OLLxVY7TgKjcnOzL1T8IU0HeEJqJeWuZtbHwuznlhEEzQIELZf2ouXiSMD3VQgk/HYDBOiB63M8xVjopEKdPrAT8d8WhayO5lDPaD2XYkvOOIGpkj1wvIze8IwSF+NsRSoO2gZ223pjZEj5VxFS1rdl2Z12uVdOg88dspNfvOVXrZIdfwRRVAcwMYWYEM1O5W/kyqbMPI4h8Q0dSwBT23KJn/BFXSjUFE8Q+0gsy+ZUeHivyxoJm7XTiZz+nkPtGgasj0yEdosxstnRma9/s97vXB204axbaypbWolmUWqwUncMjhWb9EaiBZm730QzHUTa4uPc12ttb44W/Vr1OXH+4z+jfp8eX9QZlmXvNUJCh7OVmZLklSpUMWBI35ra2Gsi5OkHI3uK4tNnWNYOpxBQSNMYFXXL2rx2B5srMrEk9O6SSegxIX1rVy8SLUPZeU3siEqnhyQIxjqIqkwA64o5WZol+1pUmxAI3025YUpy0V+XHW45diO1fHlvUhZXlkkwnaJgoii7R+8w1Lvt3efI88X5ViKw+He4vh12Op02tTjKsqeoJSPSqqup3dtKRr95iOW/K3PfE8i9ak4keZDHoa2wsD3B8wt7NKUy5szGTtuyEjCTUWDW0xKQWJNrE2xlXMCvwjU2KVPUOzsibaMLRye4ITGfalRXzBQCq9osJuxsoOpoyWPQWtfyGHcdyKmmflKDeu/cag3ieqjeWJYn7RIIo4u0/2hUksw8t7X8j64YqrK1Oxi19ge9FHfUJcd1IXM+0HfEZgew+1oKtb42t8cRxa+dLATuZYEvQnxqdVGUpJUfS1qoPozSiYyNJaRbOGK6LX1C1h4bfGrq6qNRXvLugGtFobtGsgr1lzdJh3VeZ2F9rDs2AJ8CQL+pxddXxxlB3KabOWUzDxI2VV6Q5jJJIbRmSdC430B3YB9vA23HS5x16mfHXQ8TldqrlNs+Y7kOUVEVWiUzQzMqMA6NqQKylQz2tbY3CXuSByG+Fb8jlUF14jdGKa7TZve5fuHuHKTLlBYhpSN5G3Y+SjoPIYWZ2bW42qKN67Q1mWYmNQUiklZhcKotbwuTyxwaJ7yRJ12g3KJpZXIno2iUb6nk1X8LDxxJtDxIKWPkSFmObz6iDlkrqpIVtai69CBfbHF0YMXHgSVk+YKUeZ6een7LmHY77dAGIODXfQnSQPMYp+J6dz3KtkJ+zKu3puB+eJmp/pIdevetwxRC4aQLDIbWDRABm8Re+3zxAk+DJqAfEq83DMIctTzS0spPuvcAn15H5nDC5Pbiw3Fmxe/JTow1mecS0cELSxtNtaVowSRb7VgN7+GKAoYky8sy6EB13DtNXBK2gKiVWV+VlkZGB0yLt1Fr88AsOioPadapSQx8yrjLi9XJNPJHThJhLKJHtIh1a9Ki3fG1lZeltri2Gq8j9npAd4nZjau6pbtOuHq9Zc3Sa2hZJpGAO1h2bBb+BIANuhJGLra2TFAIi9NqvlkiRcqr0hzCZ5DZGlqYy430B5HAcW8DbfwJx2ystjLr+52u0LlPvXeTMpy8UD/AEmaeB1jRliWJwzTlkKgaQO6u9ze/LnYYqss6wCKssrq/TkszdozwPZIq5SR/wCktubXPe5YszV0UlWA3JbJGyCRGhqKZ5FiMyxlJG90tG2oox6Bhy+OJZdbbDgbnMSxeLVt27wx7CKe7VMpH2Y1HkSXdvzX5YSyG5aj+MutzXsLxqLBCZJ7bYrPC46wSj4q8bL+bYcxO/IfaIZoG1P3lcyfLVmEryuY4IVDSsBqY6jZEQcizG/MH8cP5OQUARfeZuJjCwmxz4j0+VU5geajeUiNl7aKZUDqrGyuCgCkX9fwtiqi9634OPMtvxq7KzYh3qNrk6mier1NrSdYwtltpOnmdOq+564m17DJCDxIrQpxuR8zqiyqEwdvVvIIi5SNIgpeRl943cFQo5b+eOZGRY7dNPadxcdETqOfM6ORLLLDHQyGRJg3vgB4ArAP2gAAPPYgWNjzGKf1jopRhLv0SOwsUzVcty+nyykNtlQXdvtMx5k+JJwgqtY2hNNnFSbbwJB4f4nFVLI6whI41u7tux52Hl44vuxmq0D7xenKW7ZHgSl5nxxVPI/ZylEudIAHK+2+NKvBrC7aZV2fZy0kPZrnE9PlsRaVjUTnVqJ3Vdjt4bbfHCdNC2XEDwI7fkPXQCT8RlUi4trF5TufWx/MY0Xwq9b1MxM6/fYy659xNNSU9Nq0vNINT6hta3LbzI+WMqnFW2wia9+UaKwT5MCjjWCUWqqONvEoB+/fDL4FifKYqvqNTHTLLNVU9MtIkUcrUQlOtCDZgefM3GM/ixJ7b1NTkoXzrcgN/pSnF/qswg8Ng9vK5sTjjED21BUPudiWF65FWFdawM63WNx3T4qfiehxEKT4kywXsTHaGBULhY+xeQXuu6MQPeFha/rY+uI6nfzK9xNw79Pjs6COshF0ccmHr1U9R0vidb8HDSFlYsQqZn9JlcXZM9c0kemQxCGIIZGdRdj3wVC2IIJ5/HGg2U92lQTMTESgF3M8zTK0iSKWncyU8hZVLKFdHU95HAsL9QQLGx8jhnEyGJNbRfLxlCixPeeZlk6QQUcysxNTEzuCFAUjR7tlBt3jzJ5DEMa9ntO/aSy8dUqUj3kh8opI0jNa83aSIJBHCiHso290vrBJJ56Rv+eKbLrLWJQdhLkoqpUCwkEwbxNRGnLoHEimMSRyAbPGwOhreOxHw88NJkm2ok+0VsxhVeNeDL57C4bU1Q3jPYeixR/vJxkX/PqbWP8AJuaXimMRYITNvbLDeOnPi0ifOIn/AA4axDpj+IlnDdYP0IlLyDMI1SSKcMYahU1NGAWR1OpHAPO1zcb9MP5NLMBYnkTOxr0Vmqs8GSqipp4YJIaZ5JnnKiWV00KI1OoIqnckk7nfr4AYhXXbdYGs9pO26imopWd7nMeZRf6Nkpy31rVCuF0tuoCXN7W6Hrgatv1QOu06ti/pCN95xT18LUv0eoLp2bs8Eka6t396Nl595uR8x4Y5ko9NnVX3hiWJfX0W9pasmpDltGjhNVZVOBy5FvTooxnM3NizTUVemoVYZ4oyGeeOKFXVI1GqR3PvPi3HtFbb1uVZdJtTjvU4psrp6OieOaossxIMijntyHPEnse6zYEhXUmPVxJ7QLRZdlLyJGjzO7NYc9z8hi+2zIC7YdovVTiM+l8wnxXUZc0oiqWlDRAKNN7Ac+gxVjrcBzSW5DUE8XMgZdkeWTSosM8mu9wh6236riy2+9V+ISqnGx2f4DJ3FXDn0ycvHUxAqNHZnmLc/jfEMbJNI3x3uTy8Vbj82tSujgSqWVAyBkLC7KQbC++3PDbZ6MhHgxRfTXWwEHtO/aXVXqVjHuxIFHqdzjvpwXiSfec9UJ5AAeIFyDMZ0lRYZGXUwWwO258MXZFFfTLai+LfYLAu5f8AinOqTt/o1XFrAUfWDmpIv6+e2MuimzjySbF+RSG42DvJvDVLIjqYKgT0ZB7rbsh5ix8PI4Xs3vuNRmnjx+E7hHKswSQt2LawrFWQnvxm9j8MVmW67ype03hpCyVgJQKbTlRq+rP29PUrz23tfniym40nayq6kXLxfxKfm1bEYoqem1mKNmkMjizSSMLFgv2VAuAPPyudXFpYubG95j5d6hBWntO86zCKWly+JGu0MDJKNLDSxEYtcix908r4hi1sLWBlmbappXRj8lTS1KRtUySwzJGsblI9ayqosrLa+lrc77eWK+F1JYKOxkupRkBWc6Igfi2vE12jQpEkSQxKeYjQ2W/mdR/DF9VBrpJPvKLchbbwB4E032ORWy+/3pZD+IX/AA4yrjtyZs440gEvWK5dFghKF7XY708B8KgfjDIP34YxDp4nnfxGZrW5d2SwjUWWaGKRTyNnFiDbwIO/hbGjVkFqm12ImddjhL134MK8VZOkNcaenFgxiVAzFrNJZeZN7XIxHGyG6TM53qdysdesqIOxkiaGgSb6K0UzWcRNUiUhhJfSWEfu6Qx8Oh2OKQchl6vtL9Y6t0Qvec8L8PGTMzBJ3lpWJc9CQfq/mN/liORlGysSWNiCqwzTWzaJqxYFXVKqnU3RF52HmcKdM8eRj3VXnxHmZdxRm8s9RIC7FNZCrfYC9uWNrHoVatn6TAysmxruO/eGfaI3ZxUkA+zHcjzsB/HC+AAXZoz6iSK1SQfZvTh61WPJFZvTaw/PF/qD/tgAyj0yvdmyIFz2q7Spmf7zt8r2H4YvxRqoRbLJe5tyyezSECWWduUUZt6n/L88J+oNshRHPS10TYfaVKpmLuznmzE38ycPV1DgARELbGNjEGXX2b1MrSuXlcxRoSQW2v0/fjOz60GgPM0/TbbG2SewnA48EhK1VOksdzYgC9r7czgGA4UFD3nf/kULkOIV4cyzL56hJqVmVo+8Ym5Dpffz88L3vci8HjGPVj2N1K/MrXG2U1K1Es0kZ0O1wy7i1rD02GHsK+tU4xDPxrS/LUnezG6yTyEnSkZJF9r/APgHFfqGjoD3l3pmxyJ9oWyjNYK2QOh+j1g5EbCQeB8bjphG3GasAmP0Za2y5y6JO0hbcle8p8GFrjCxjZmK0XD9q6SjdiiRF3ZuogUFgR52su+NQZhWnQmS+EDkd/EmUcFHVsYYIZIJSrNC7SFxIVUtpkUmykqCdvniJa+kB2951UovJRV1qReF8tiqUqmkDHs6btI7MRZu9vsRfkOeLsy9wU0exlOFQpDg+RBj0BkpZ5i1lh7Lb7zSSAAeQAufUjHcm/4lTchi0bVnM1z2Vx2yyDz1n5yMcZNnzH8zap+QfiW7EJbFghKZ7Vl/kanwmj/eP34Yxf5RFcwfstMkaueRI2ffs0RFA6InIb9Sbm/njUSjVTa95kNeWuUHwIU4jztaqraog1KPq9JbTcMgBB7rEcx49MRxaN1spks28dVWX2kx8/pGlE8lK5qbh9IkUQtINw5BOsbgEgC1/HC3QtG6+XaMDJoch9HcuXstiLQy1UtjLUys5PK/hby0gfLCLjTaE1EbkAYzwhSyvW1VQykKdaqx2BN7beVhhm516agRHHrY3Mx8SCuR5fFIO2qDLIXHdT7xby8/HFvXuKa12lIx6A/InZhLi/O6SGo0y03ayKosxIsB0HPFeNRZYDptS/KvqrIDLuOcL59DKs7x0yRCNLki1zz25eWOX0upALSWNelgJVdagAcX0je/QJvztbDQw7QBp4n+tpJ+JJYqGuoxRSTCFoYZDocLzPTxwnYlvV472Y7XZV0uQGhAAyHLZv0NWYz0D/8A9Ww0MjITsR4iRxca3uraJhqi4dlpqGoSEiaSXkV+7a3X44ofJ6toLDxGq8bpVFV7mZtWUEkRtLGyH9YEY2ktrcdjMCyixCSwlw4cH0bLampOzSdxPyH4k/LGbkN1bwvmauMvRxy3gwVkvGVRB3WPax9UffbyPPDNuAp+XzFafUHU/H3EvNHSxzUUr0aCFqlSLNsCRcG348sZJLJZ8XfU2QFes8BrczmjyuSOriikUq/aKLeWrmDjXsureksJiVY9ld4UzVP9KxPWGA92WOxRvvAi7L/ljENTBOQ8T0AuXlw95VfaNqpa2mrY1BLK0Tg8nBF9LeRF9/G2J01mw63IX2dMc9StR51Sxa2ooJEmZSoaSRWWFW2bswCST0Gr/LDyY1trcWPiIHKprBZBomRMizmOkWpV1Y9tB2aadOx73PUw23HK+LMykll0R2lOFcFVt77wVVVbpC8Y9yUxhx5o+pSPPmPjieTUDxeV4tpHNJtvs4W2WUn9ED8yT+/GK/zGb9fyiWXEZOLBCVH2oL/IT5Sxf3gH78XY5/cH5iuZ/C34mZcJKiQVNSyLI1OFEauLqGeRl7Rh1C2/PDmQxJVPAimOgUNZrcnyVf0ymqJJkjEtN2bJLGmjUHbSY2A2PK4+HhfHOPQuAUznMZFDMw1GZUUZLUSaRqWoWzWF/dTa/PHL3IyCZLHTljAf++Zp/ClB2dLSrsAke48SR/C+ECSdzSHw6kHIMwqKmWbVGY4ArJHtYX5Xv1xe6ooBB7xet3csp8Sv0uR0FNKnbVPaS61sqctVxYbeeGHyLjX47RWrFpW3z3hHi/NqOGoYTUvbS6Qbk7W6df3Yhj1O6/C2hJ5V1aN8S7MfyPPKd6apkjpljRB3l274tyNsV21uHAJ3LKbkZCQsr/8A/psub36ED0I/iMN/prgNh4n+qx2bTJLFmjUIpIY5Q8MMnfRRe4PPfn44VrFnUJXuRHLDSKwD2BgA8IUkw/ktYpJ+y9v/ADhz9ZeoPUWIfocd/wCNoY4ooquGGnSkD2iXvMnO9vDqMK4zVMxNkcyltRAtXtA1BxpMzCCqhWbUQtmUK1ztytbDFmMigvW0Wqy7GISxZY+I8rgmRaOOVYXTvLGeRvew/HphXHsetuetxzJqS1OAOpn9dwzURSrG6HvsFVhupufHGqM1GQn3mKcCxbAuu0PceVvYmnpoWK9goJI+9bb9/wA8K4dIt5O0dzshquKL7QxwVnn0xgtRGGlhGpZeW3LfzxRmUdHwexjGDkdf5h3EB1dFMubIZBbXLqUjkVv4+mLhYhxiPeUNXYMrk3iHfayoehLrzimX4WazYQoOrNzTyBusiU3iSNVosrYKATTsTYAFtojv44ewj+4xmdmgdFR+JIrczNAsUUCQ96FJZZJED9szi7czsgtYW8cVpV1+TE61LLLP04VVG9wFxzTIkkRjTs1mjimMf3GcNqXy929ul8TpsLVkH2ldtYWzl9RNj4AFsto/6CM/NAcZzeZqp4lhxySiwQlT9p3/AKB/6SL+9XFuP/Kv5lGV/C34mRZBmMlOdcRG+pWVhqV11G6svUefT542Wxxcn3mEuUabftJ2ZZ08qCIJFDCDq7OFNIZuhbqbdBy+QwU4XBuTHZhkZ/UXgo0JEqs0cUUlLpXQ8gkLXOoW0i1uXTFGVikkvGMLLGlrmwGmcyUbl1SGNOpF2kZQqrb0vjORhwK67zSs3zDHxI+U1VVJWOGTRTR6kA5AnkD5466oEB33hWbC5BGhK/UUOWU0xMrvLMHvpANla9x6WOLx1rK/HaLnoVWbJ+KE+L8+hp5hrpVlZkBDtbl4cscxsd7AQDJZWUlRBI3O8n4jWSjqJlp40EfNBazcue2I3Y5S0KfeTpyA9RYDxAKcZwOQHoYzc22t1+GGXwrFXfKKJnVO2uMPcWz0AaOGqRxZAV0X7oO1tj5YWoW3uUjWS1PZXg7JOG6GSdHpqjVoIYxtzsPkcWX32hOLiVU41JblWfEe4hGZR1Ek0F2iPJVswsBbdccpNBXTzt/6hWLJ3Ek8M539KZjU06q0A1GSxFiOWx35YjfWK+ynzJ4t/V7sutQVnnD30x2qqOdZSdyl7MPIW/fi6jIFQ4WLF8jGNx51NJ3BmYVKJMawnsoB9te9q57E89v3YqyhWSOnLsRrAp6sGZ/kK1garo5DITu8Z94bdP4Yvx8k0/A4lGVjfqPjrPedZcn0LLJZT3Zag6VHIgbgfhc45YwyLx9J2tf02Md/NCXAGb/SgIpwWkgsyP5crE/93xVmUdI9vEtwcjrr8XkSFxBI75ZmBkBFpmsD+0MUaAYajRLFWJlLrczeWGliZVApoyikEktfTubjb3fxxq4+Ka25H3mJlZi2LwHtJVBxBJHGkbRwTrH+i7aPUY/JT4DoMcswdsSpI3J1eo8VAYA6gPiCseZ+1lbU7uLnl0NgB0A5AY7ZSKqwBI13m6wk/SbtwMP/AIdRf8ND/drjDPmegXwIdwSUWCEqntO/9A/9JF/eri7H/lWUZX8TfiYtR+78W/tHHoKR8M8vkfPHji6Ug6jNb+jf9k/linIHwal+MeNqmbRNRfSKejlMmiOLRK3npW4/HHn6rAnIanpbqepo78QJxpnE0VZTnWRB3HAGwO41X8cNY1KPU2/MVyr7K7k+hgL2jUuir7RfdlUOD59cN4J5IUMR9RXjaGEmcfjtIKOccmjsfkD/ABxVgnTsp7S71FeVasO8XCe+XVy+V/w/yxzKI66mSwlP6du0rGQw66mFfF1/PDuQ69IzOxUbrDcNe0ifVXOPuqo/jin04aTcY9UO7dQjwCohp6qqb7KlV+X8cUZp52BBGPTxwqZzK5lvElTCbxyt4lSbj5HDTYdZTcTrzrg00bMM5jSmjFaNLVC2fsxYgW623xkpUzMePfU27LlVBz7blcbhV1Iny2fWtxsGsw/j6HDX6na8LV/ET/SkNzpb8yxZ3mtPtRVbksyDW67AP0vbl44Uqrf+RO4EbtsT+NzomAcs4Yqaasj7CS8Lm/aDkU5kMOV7YatyksTTDvFKsV6bNqfhhLiymTMEYU8l5KckGPo3iR+7FeK5pbbDsZdm1jIXSnuIOyM/QKB6hhaWVgFB52B/8nE72ORZoeBK8ZRjU8m8mE/aLUqcqZwLdsYzbzYrz/DCdY/dAj1p/aJmXY9Mo0J5Fjs7ix0wkHMuS/tD8jhXK+URzD+Y/ib9wN/q6i/4aH+7XHnT5nqF+UQ7gnYsEJUfai38hPnLF/eA/uxdjfyrF8r+FpjNH7g9W/tHHoaPlnmMj54/i6UTl1uCPHbEHGxJodMDNV4MmFRlKxNcnQ0LW57XF/hjzLrxfU9bW3OvcG5lQPU5fEpW80Xut9l0vp2a9r2A2OL8ezpP3i2VT1auxhetyaJqSE1xJNOve7M32PIG2/hgFrCwmvtuSalGqHU76nMea0zULSQwdpHTmwSToNtxe/jjhrsFmmPcwW2pqtqOwnPC/Ea1CVGmnjj0Jq0i1n57HbEsjHasjZ8yONlLaCQNakHh3ieGoqI4/ocaOTs4tsQL393E7sZ605EyFGWlj8Qs8zuqyySeVZ1dJAxDOL7nx2wUi9E3X4hecV3KP5hSt4fU0IpqaRQHOsGTYst7/wAMVLcerzaXWUDohFlWybgudatFnS0a95m5qQOQv62w9fnK1elmdj+nuloLeBBvGubfSKpyD3E7ieFhzPxOGMKkJVyPvFc+42W6HiHODIvolPJWzEgEaY0ue8fG3XfCeWerYK1j2GvRqNjx2Orpc0GiUCCqt3XHJj09fQ4ia7cU7HcSXUpzF0ezQtTVS5ZTxxVLs7SMQQDcIvK48uWF9G9yyCN8xjIBZB1Dw1LDXxyUz/UPd9d79zmVPjz2/wAsWteGq4MO4lCYzrdzQ/CZO4oypqyalMbBoLkG3IWN2PxtbFVForVgfJl19JuKkHsDIHtfqx2VPAv2n1W/VQXHwvb54MNedoMM1uFJEzzHop5eeYISHmQ7q/tD9+Fcr5RG8P5j+JvXALXy2j/oIx8lAx59vmM9QngSwYjJRYISme1V/wCRoPGeP8NR/dhjF/lEVzP4TMdof0a+l/njfp+QTzV/zmOPOo2LAHzOOtZWDomRWl2GwO0cx3ko7kyPA+NGXP2U5iFmmpmNhKNaeo2cD8D8cYudXwsDD3noPT7OpUUPtLUcpjip1y8yHXIHZGO1yG1AWv8Ah64Wa3k/LUZXH418NwJlSvSVZhqd4qpbXJuNVuW/y+WGrCti8k8iLVBqn4P4M54Ypfo9XUUMvuSqQt+RFjY/LEr3FiK49pDGQ12NUR2jHAFO0VZPAwO6sh+B/hiWU6vWrbkcOpkscakLgajZcxUFSNJfmPAEYnlWq1AG+8rxKWXIJ12g+am7fMGQb65iPhffFqOExvMqZDZl61CntHzAmqWNCQIUCixtuf8AsYhg1KULPLPULXDhEMPJnMlDQxtOxlmkOyOb2T/x+eEukLrSE8R03GioFz3kegyqhzI640aF1IMigd0+I8N8Tey3HPAnchXXTkjmBqCfaPUy9qsRQxwRi0Y6Ntz22+GGcAV92Y94r6jz7Io7R/hfKkpYjXVY5D6pDzJ6G3j4fPEcm43t00k8ShcdepZJmXZomaK9PUKFlF2icDl5fkPMYqsqbFIZTLarlywysPxDdCkcSDLRKxlaNrtf3Seg8OfLywq22Js12jihVAq33j/CmUSwUhiZu+ST+ypNvyuccusVm2J2isohBmZ8bZmKiukK7pCOyT4bv+NvljR9Oq4/EZmeqW7IrECK4N7EH0xp81PcETINbA6IM8SVSdmB9MRW5GOge8k1LqNkdpGzL3B+0v54ryflluJ8xm5+zdr5ZSf0YHyJH7sedf5jPUV/KPwJZsRk4sEJQfa9LangHjP+UMp/PDWJ/JFM3+KZTRiyL+yPyxvU/IPxPNXfyH8zUvZRRRvRS60RtUrhtSg3A2AN+Ytjz+UT1J6XDUdIR3L+BKJJpo3iWQSHUmvcxpp5Iene1fhiBsbXmW9Jd+JUKjhWspqp2pU7RaZwysXAZkI1FAOp03HyxfZk86wp8xdMThYWHiW/Oa5cwSnWlA7cr2wlJsKcA2OrqSSCNPXSb+agOo2QD3nuaUciwxwV1nBYBKmP+bkJ7oYHcAmwvc898Srcqe0jZWGEL1TIFZ0iE9RTqB3xpYgDmLj1+WDmdECd0NgjzAWfcSzxS0s0en6NMV1d3vA/bBOGKaldCPeJ3WtW+4Tjz2UZg1Mypo0l1YDvW03HXHDSOmG+8mLz1SmvbcEcJZ8lRUXkpYldFZzKgsQB4jzv44Yycc1oNHzFsXLFrnY1qO0XD1JWVH0mGdnGrVIjDr0G426YpOQ9adMiXDFrtfqCCOK8tqqqu0GNlB2jv7oQczcbYZxbqqquXvFcui260KPE64mzJKSEUNKd/wCdkHMnwuOuCiprm6lviGRctCCqrzDuQO30VTmejRqHZdpu977XwrcBzPSjlHIp+/8A1AvGOWVdRVrGBqjI+q0+4F2uT54Yxrq60JPmK5dFt1gRflj0tRFlqdjT6ZKt7Bn6L/D0xzjZkbY9hO86sXSp3aEKmBppYaqFUWRUF3k1WJ69wWNvMn4HGbbldMGv2mrXjcyLCO8j59xU9NHOGX+VS6VhVSWVr90adgdidx0viKOGGz4k3UqdSkZBkherSmqEZTYyyK1ruOe5BI7znf4jGhkZqrRqszMx8J3yeVol3zLhWGaeFtCqkYbUiqAHG2gGw3AIJtjGTJZV1ubbYtbNvUHe0aNRFAAoBEu1gBt2b7Dyw36UT1xEfVwq0HUz3MR9WfIr/aGPS5HdDPMYh/cm0+yqS+WweRdflI2PO2fOZ6en5BLfiEtiwQmZ+2ieyQDw7V/lHp/xYbw/mJ+xiWb8oH3Ez+hpw8kMTP2Su6o0n3R5ee1h641b2aunazGxkWy74ps2SZalFTzRU+pgpZl1HUxJUXPn3r4wWbkdz0YUKNCPQKUJk1l2LCNS24AJuCbW2sfLHIanVFJpYyzSLdluABYBdhqPO17DfljsJl/AtdprKtVPcqlkMY8NEjsFHqrk+uL3pKIG+sWXIDuVHtNK1rPQMJfdZGQnzvpX43tbzxQw00ZXxIeQVbyAJNZaqA9m7b2awHveTDcHzxySElZpkAmikitZJO8PGOUb3H6pxbTaa35SjIq6i8YzS5JKZaaeTSJEjMcovz7pAIPXnfEjaO4HgncgtJ4gnyBqV3KMhngp6v6s9rK4iT9kn3vTfn5YYvyA/EfSK42MV5EjzH6ymaKJcuo95mAaZxtp9T0xWLFZy7y81siBEhmDNuwaOkBkqpf51hzQHz/zwv2fbe0vBNYCnzIVVkFPQmSrKvOb3VDvpY+Px6nF4vdwK96EoahK2NmtmCDlFTXN29a/YQDcA7WHkDy9Ti9bUqBRBsxY1WXHlY2gIey3N4p4paSjZ1McdkkJ5+hPw+eFmQoQzRxLBYnBDAeVZJHTtG0kiy1MrEBQdQQWOtj4kDa/icdyc08NL2EhiYSq/Ju5lsAttjBY72Zvga1M84pzJP8AScDmxWmKgnwL+8f+UFTjUoxy2OWEysjKC3qsu8uXo0yVH84isgIPNGsSPmAcZuyAVmpoHTSZ1xEeJ2DOIcmSqiCOzJpbUGW1wQD4i1rE3xdi3NTYGEpyaFurKtMfr/0UliGAvZgNmAOzDyIAPxx64MXo208bwCZPFfE1v2NS3oCPuzSD52b/ABYw7vnnoMc7rEvmK5fFghMj9s0t54U+7C3/ANyVB/gOHcMeT/Uzs4+B/f8AqUyVAwIIuD0xuMoZeJnnxYVfkJofBOaVDUFTIGDPBqUFgSWsgZb2I33tjzt6BLConqMdzZWGMN0FeXSC1gs6o1jzDKm4HxRQfXFUulY40zMNRLoVkNS4jN9m7KEd6/gC23oRi7HTm4EXybOFZMplHU9hJFKv8y6tb9UGzD+qSMbOXVunX0mHh2nrb+s2rOMnSromgibQrgaWHQ3Dfnjz5PeemkThe7VdUTtoSCJg3vF0ViW9CGAB62PhggJZJY7m32bb4jOxp6Bb3HO6t8V6+pGxx3ZnNRsUsijuv0tvuBuSWt1O9hgnZwIlbUoHZMxuxW2ph5nkME5rfmQJKcxqUQpTKeZHekPn6/PHYeJ5klOsJ0RRzOHN3klPM+Nm59OmCcHbxBWbZMskpNZVM4v3YYxbbpcDrhhL+A+ERZsfmfiMP5dlsSxlI41VCLaLc/2m64oaxmPeXV1qg0ogeSPVWNfTaCIKoUWCGQ6mA/5VTfCmQY5Qvfck1dQscbu/uopY+gF8K1jbAfWM2EKCx9pjTOZC7uN5GZ2v+sbkfAG3wx7XFpC1BZ4XLuL3l9zS+B5y9GuoltLMlz4K1lBPWwsMeUzk4XECevwHL0AmHtOFI4IB48qCtFIBe7lUuOgZhq/C4+OGsBOdyqYpnvwpJEzGdbow8VP5Y9lYPgIE8TU/7gY/WaH7CZr09Sv+9Vx6NEo/NTjzt4+Keoxvk1NOxTGIsEJiftUm117D7vZJ8g0h/MY08Jfh395keoH4tfYyvWxszBMu/s7LGjr0VHbWWCkAWv2IB5kXsbcseezNG46np8H+AAwolJIaOlddpoykyLy1ONpY/VgeXiThaNwJ7SI/0JIVIVLjWW0lGdgbciL+R2Itidbsp2shYiuumlOnpH0kL9arCwdLfiCbfG9vyxojN5VlW8zKbA4WBkmrcB5zLNCBpGpbBwCpAPUg6tgSPA23xmNrzNZdgak2pMqKainUNOrMJoj/ADgBJKA9CAbqeo5jEZZH+HeMaWsFkfTINmik7rqRzFsc1CHiWHn+GDc7PRJtexHlbfBCR5UZmFhYAjnf8LN+YwQj8kd+RK+lv3jBCRTQgsC2trG+7m3yFhghG2uJuUYvcuQN9PIXY+Ow+eCEBZ5x5BE4gg/lFQx0rGm4B/WPQDrgf4Rszi/EdCd5bSsikyHVK7F5G8XPh5AWUeQGM21+RmhWvEQNxxFPLEsMEbPrP1hBUWQb23I94/hfF+G9dbhni+YtllZVJX8s4ImkN527FR9lbM5+O6qPn8Ma1/rH/bXMjH9FHmyXPKMqjpk0RA2J1EsSST47/wCWMW2w2NyablVQqXisnBrc9sVSyAePo9VDKfulGHwkU4awG45CxXPG6TM2GPaEbQzww7PLZ7C59M1TF4xow/5HdW/tLjz+UNMJ6jEO1M2HCsbnhxyE+f8Ai2o7SvmYbgyufgirGPyONrCXso/uYOc/xMfwJDvjT99zI8dof4T4tahBVo+1iLFu6bOuqxcWtZhcX5g4yMrDYksJuYecgUI01PKmhmjWaB9cZuV8Fue8B4G/Q8txtjLIKnRmsumGwYxnUKMhDKrlxp7NrWk29039fe5i/wAMAM6RKPNkNNFYKZ6PfUySRF1N+naC/wAN/DEtyOpP4cWGlmV0qkcG4ZEVgCGYXY7WFjvfyOOGAGjLfLStLIHTuIwsxPNgN0ZR0I6E9DyxEdpLzK3xDwNTVpeSGUrUKbF1I94feAA38xviQOpwpv3lHouIMwo3aIzHUh3SUa1Iva6nZrbfhh6vGS5e3mZ9uW9DaI2JY6T2pTKPraZW843/AP2AxxvTnXxOr6nWfMnp7V4vtUs49NJ/xYq/R2/SW/rqT7zyX2rx/YpZj6lR+/AMO36QOdSPJgus9plU+0UEcfm7Fj8gLfji5fTnPmLv6nUOwEr5nra+URNOzFt2A7iKo2LELufAC+5ODIqrxl5E7M7j325b6UdveX/h3hqGkX6sXcizSHmfIdAPIfjjAuvNk9BXQqQzigS6eEY7CLfB2hPQMG4SLmeYxwRmSZgqj5k+AHU+WJ1o9jaAldti1rtjM34i4kkq+5bs4AbhPtPY3Bc9N7HSPDHpMH03h8b+Z5n1D1TqbRPED42T4mEe0Leyyp7PNAv+0EifNRIP7Jxh5i6J/M9FgPv/AFN2GEJpxueTSpbwBO3kL4Nd5z2nzZTVHaNrJBJUMf2nZmb8Tjexddp5zMB0T95Kw9M73nuDcIU4Z4gkoZdaXaJj9bF4/rL4MPxxm5eHy+JZq4OdxPFpfKzL1zCaGro6kqVTn7yEE7oU5b/aHpjH0QdGbobfcRZrWNCdLyT0hvYPGnawvfkQGB0+m1scAnfEHtnQdCP9LI2j9J2cIJI6ggA2va3jzxLU4TDGWcd0rRs/bxaANRDNpZBbkVtcjwPXHCJxW3InBdUrTVdfIwjiqXVYVY2JVRs2n7zX5c8ck43x3w49Qglp45DIhLC4UalJJZbe9v0v5Yvx7em24vkUC1CJmite/MEGxBFiCOYI6HHoKrBYuxPL21tUeJnWLAdyqLHYT1VJIVQWZiAqjqTyGKbrxSpcy/Hoa5wommcJ5AKVCWIaZ7a2HIW5KvkPHqbnHjszJN1m57bDxRj16EO4TjcWCEWCEWCBkLOM0jpozJKbAbADmzdFUdScW01NaeIlV1qVLyJmW5tmclTJ2kp/YTog8B4t4tj1uFgpSmz5nkM7Pe5tDxImNCZcWCE5yWo7LMaZx0kj5frEofwbGRnDzNv08ntPo4YyptzwjBCYP7ReHjQ1faRr9TMSyW5AneSP1v3l8rjph7Fv4mZuZjhh+YJjcMAQbg43VYMNieesUo2jO8SkYschCOQZ5JSMSih42N2TUUN+RKsORI6HY2GM7Kwi3xLNXEzuICNNa4c4ipayPTEwuB3on98eoO59euMZ0ZDoibddi2DamdTcG0TEt2CqxtcpdL25X0kY4CZYYzR8B0Mbl1gBY/eJI+RNsBYzgUQbnmUAZpTTBBpEMoSw27cL3DblfTcD0wCBEs+W1qNEp1DYANc7g9b4CDBfEyT2iQqmYyaRYPGjHbYt3gT58lBxremP2IMxvVV8ESvY1piRY4Z2GeCotVdHtcIjsfLko+PeP44xvWG1WBNz0RN2EzUceXnq4scnYsEIsdnPEred8YwwkpH9dKNiqnuqf1m3A9Bc4dxsC27v4EQyfUKqfJ3KHmeYy1D9pM1yPdUe6gPRR4+LHc49LiYC4437zzGbntede0i4fmbFjsI1PMEFz8B4noMVWOFEtqqNjaEtnsj4bM0xrJh3Iyezv9qS1iw/VQGw8yfDGFk2ljPSYtIUbmyjCkdnuCEHZ7k8VXC0MwujfNT0ZT0IPXHQdHc4w2NTAuIMjny6bs5AWRj3HA2ceI8H8V+ONLHyZk5WJsdpxFKGF1NxjWRww2JiPWyHRneJyue4PtOzy1iGUlWHuspsw9CN8VWUo40RLqsh6zsGXThv2iyxEJWDtY+XaqO+v7Sj3vUWPljIvwWTus28f1BX7N5mh1XElLHTipeZBCeT3uD5DxPljP17TT2NbEh0Vatb9mVItmTWugvY+8L7gDbwO+Ow94ZFDHq16F1eNhfBuGpnftdhB7GRV/RvodvJ1JC/1tJ+OGsJ+NoESz0DUmUDHoZ5eLHdwl09nFHtPMRzYRr6KAzf9TW+GPKer28rOM9f6NVxr5S7Yx5sxY7OxiurY4UMkrhFHMn8h4nyxJELnQkHsVBtpnfEHFktRdIrxQ8ieUjj1+wPLn6Y9Dh+lj5rJ53N9WI2tcr6qALAWxuKigaE86zFjsz3EpyeHBDUbqJwo3+A6n0xVZaEEtqpZz2hHg/hSXMZdTXSBDZ3H4oh6seRbpjHyMjc3cXF1N4oaNIo0jiUIiAKqjkAOWESdzTEkjHIRYIRYISDm2VxVETRTIHRuYI69CPAjxGOg6nCNzHeKfZvUUpMlJqmj52AvIo8GX+cHmO95HnhurKKxG/FB9tyqRZj0caSNiegPmOa+hxqV5QImPbhEHayYjA7ggjyw0HU+DFGRl8ie4lIaiwQneX0ytUUyNcxmdLoT3blhqIHIE2GMzMx1A5ia2BkuzBDNmhy0yVCVJmmBTUoiU2itcr7tvDrjHm77yyDHJKU3jei7SjrVHMd9fVFRx+/E0biwMptXkpEyQG4B8cenQ7UGeTsGmIix09hIqNsBNP4Ip9FDBtuylz6uxb9+PEZj87jPeYdfCkCHMKxqLAO+hA/WZBnGZtUymR2JUM3Zr9lVBIBA8SBufPnj1+BiJWgYjvPG+o5tllhTfYSIcaeplTzBDU4lkCi7EAeZxA2KPJk1rdvAkVq1mYJEjMx2HdJJ/ZUbnCluXoR6nC2dt3l54S9l8kpE1cSi8+yB77eTsNkH6q/MYyrcgsZsU4wWa3R0qRIscaKiKAFVRYADlYDC0bA1HsE7PcEIsEIsEIsEJ4RghK/xDwbSVm8sYD/AO0j7r/1hz9DcYkrsviQZFbyJnmbeySZLtSTCQdFf6tv6y91vkMMJkkRazEBHbvKrX5RX0/6anksOujUP60ZIt64cTOb6xCz08edSBFmdzbRv5EX+RscNLmA+Yq+Dodv+YSoJh2kDDl20X94uOZTcqoYSlLwJt9PUKncfUGLObaGN+8TzCG+xHU4wZ6PfcwvBIGUMNwRsfLHJKQcyokYPdASykHvlb7W5emCcM+f6QWQA8wLfLbHpsc7rE8nlLq0zqoB0kDmRYep2GDIbjWTI4y8rQJtVNCERUHJVA+QtjwznbEz39Y0AI5iElOZeR9DiS/MJFvEw4TBYwT4AW6k8rDHtqrAlIM8NbSz3sPvIxzMk2VN/Anf5Lc4qOYJcMH6/wDELUHDuY1P6OnkCn7RXswPjIbn4DCz530Mar9PH0/3LXk/shYkNVz28Vi3b/3H/cuFHyGaPJiqPPeaLkPDVNSC0ESqTzc7u3qx3OF2Yt5MZVQvgQwMRA1JT3HYRYIRYIRYIRYIRYIRYIRYITzBCK2CEEZ/w/DVRMjooLDZwo1K32WBtzBscdVirbEg6hl0ZhebZfJR1ASUWKSRs/gVEintU/VNtx0N8aRuD1dplrQUu7/1NrqM0HelWzARyMttxoQcx+0/4AYzdTVnXAuYmooKaY83jBPr1xwzohWptf7PxW+OQnz/AFcWiaZPuyyDlbbWSNunPHocI7pE8x6iurjHcsh1zwp96VPwYE/gDiPqDaoMl6YnLIWbFjxnvPcRY5CNVdSkaM8jBUUXJPID/vpiag7GpxiACTMa4X4fkzCo7JLrHGx1va2hNRH/ALjDYDpzON83/tgTz4o3YTN/yzK4oFVIo0QKABpUDYeeE97MeAA7SbbBOxWwQnuCEWCEWCEWCEWCEWCEWCEWCEWCEWCEWCEWCE8IwQgXifhyKsi0SAhl3jkX3kbnceI2FwdiMdB1IlQZnNXTVWWMWcAxd4Nz+jurXuOrQNvfqt/HHYSw+zvPqeKBKZm7Ehm7ISEWZSSyhHHcbY8gb7csRIMAZcK6qCsi98s97BbdBc3vg9p33mI8SLauqxY/pb2a190U9Nsbvpx/aInnvUx+6DHuEo9VdB+qXb5RsP8AFin1Z9UgfWW+iru4n6TVSbY8kO89gdCV3MuLokDdlaXTe73CxL+1IdjbwW5wzXjs3cxezIVewg6hyerzB1kZiqA3WRlsijxgiO7N/vH28LjbDaVqniKM7P5mi5Jk8VLEIoV0qCST1ZjuzMerE7k4lCEcEIsEIsEIsEIsEIsEIsEIsEIsEIsEIsEIsEIsEIsEIsEIsEJ5ghOXS+x5HBCVPOOBIJAxg+oY3LKqhonP60Z2+K6T5nHQZzUqE61uXSRl9okJtqYtTHUCtgxHaQsdtjdfC+Dz2nPErefZgJ6ydwrRltBKPa4OgA8iQRtzGNj04gAgzD9UUlgRPeHMz7GrDBdbCJ9rgKtyvedjyXY8rnyxT6rpwFEu9IBQljLRT5XWZjZjYxHk0gKwf/TjHfl/acgdR4YyUrVRNl3ZjLplHBsERV3vPKvJ5bWX9hANCeoF/M4sJ3IgASxgY5OzrBCLBCLBCLBCLBCLBCLBCLBCLBCLBCLBCLBCLBCLBCLBCLBCLBCLBCLBCLBCNTQhgVYAqRYgi4I6gjBCZH7QOBhThqmmDdkB3lF2MNr2KcyY97FenTbk1jXBD3ieXQXA4yf7O/Z4oVamtUlzukTcgNiGkH2m5HSdht1xVbbzMspp4Cagq2xVGJ7bBCe4IRYIRYIRYIRYIRYIRYIRYIRYIRYIRYIRYIRYIRYIRYIRYIRYIRYIRYIRYIRYIRYITk4IT3BCe4IRYIRYIRYIRYIRYIRYIRYIRYIRYIRYIRYI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4071934" y="214290"/>
            <a:ext cx="4614866" cy="59118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Clr>
                <a:srgbClr val="EB641B"/>
              </a:buClr>
              <a:buFont typeface="Wingdings" pitchFamily="2" charset="2"/>
              <a:buNone/>
            </a:pPr>
            <a:endParaRPr kumimoji="0" lang="ru-RU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EB641B"/>
              </a:buClr>
              <a:buFont typeface="Wingdings" pitchFamily="2" charset="2"/>
              <a:buNone/>
            </a:pPr>
            <a:r>
              <a:rPr kumimoji="0" lang="ru-RU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«Информатика … предлагает каждой из дисциплин, изучаемых в школе, новый и весьма совершенный инструмент, который позволяет учителю, умеющему пользоваться этим инструментом, глубже и эффективнее раскрыть перед школьниками сущность своего предмета. При этом нельзя назвать ни одного школьного предмета, в котором аппарат информатики оказался бы бесполезным. … школьный курс информатики является не дополнительной нагрузкой на школьника, а важнейшим средством уменьшения его перегрузок, сокращения и уплотнения программы средней школы в целом …»</a:t>
            </a:r>
          </a:p>
          <a:p>
            <a:pPr marL="0" indent="0" algn="r" eaLnBrk="1" hangingPunct="1">
              <a:lnSpc>
                <a:spcPct val="90000"/>
              </a:lnSpc>
              <a:buClr>
                <a:srgbClr val="EB641B"/>
              </a:buClr>
              <a:buFont typeface="Wingdings" pitchFamily="2" charset="2"/>
              <a:buNone/>
            </a:pPr>
            <a:r>
              <a:rPr kumimoji="0" lang="ru-RU" sz="2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Ершов А.П.</a:t>
            </a:r>
          </a:p>
        </p:txBody>
      </p:sp>
      <p:pic>
        <p:nvPicPr>
          <p:cNvPr id="6" name="Picture 2" descr="http://www.prometeus.nsc.ru/elibrary/2007pers/ersh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214290"/>
            <a:ext cx="3260725" cy="3911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5"/>
          <p:cNvSpPr>
            <a:spLocks noGrp="1"/>
          </p:cNvSpPr>
          <p:nvPr>
            <p:ph type="title"/>
          </p:nvPr>
        </p:nvSpPr>
        <p:spPr>
          <a:xfrm>
            <a:off x="500034" y="228600"/>
            <a:ext cx="8643966" cy="990600"/>
          </a:xfrm>
        </p:spPr>
        <p:txBody>
          <a:bodyPr/>
          <a:lstStyle/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ИКТ-компетенция обучающегося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052737"/>
            <a:ext cx="8643966" cy="58052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заключается в его способности использовать информационные и коммуникационные технологии для  работы с информацией при решении учебных задач, в процессе самостоятельной познавательной деятельности,  жизни и труда в современном высокотехнологичном обществе.</a:t>
            </a:r>
          </a:p>
          <a:p>
            <a:pPr marL="0" indent="358775">
              <a:buNone/>
            </a:pPr>
            <a:endParaRPr lang="ru-RU" dirty="0" smtClean="0"/>
          </a:p>
          <a:p>
            <a:pPr marL="0" indent="358775">
              <a:buNone/>
            </a:pPr>
            <a:r>
              <a:rPr lang="ru-RU" dirty="0" smtClean="0"/>
              <a:t>Основные элементы ИКТ-компетенции обучающегося определяются в соответствии со следующими направлениями деятельности:</a:t>
            </a:r>
          </a:p>
          <a:p>
            <a:pPr lvl="0"/>
            <a:r>
              <a:rPr lang="ru-RU" dirty="0" smtClean="0"/>
              <a:t>обращение с устройствами ИКТ;</a:t>
            </a:r>
          </a:p>
          <a:p>
            <a:pPr lvl="0"/>
            <a:r>
              <a:rPr lang="ru-RU" dirty="0" smtClean="0"/>
              <a:t>фиксация и обработка изображений и звуков;</a:t>
            </a:r>
          </a:p>
          <a:p>
            <a:pPr lvl="0"/>
            <a:r>
              <a:rPr lang="ru-RU" dirty="0" smtClean="0"/>
              <a:t>поиск и организация хранения информации;</a:t>
            </a:r>
          </a:p>
          <a:p>
            <a:pPr lvl="0"/>
            <a:r>
              <a:rPr lang="ru-RU" dirty="0" smtClean="0"/>
              <a:t>создание письменных сообщений;</a:t>
            </a:r>
          </a:p>
          <a:p>
            <a:pPr lvl="0"/>
            <a:r>
              <a:rPr lang="ru-RU" dirty="0" smtClean="0"/>
              <a:t>создание графических объектов;</a:t>
            </a:r>
          </a:p>
          <a:p>
            <a:pPr lvl="0"/>
            <a:r>
              <a:rPr lang="ru-RU" dirty="0" smtClean="0"/>
              <a:t>создание музыкальных и звуковых объектов;</a:t>
            </a:r>
          </a:p>
          <a:p>
            <a:pPr lvl="0"/>
            <a:r>
              <a:rPr lang="ru-RU" dirty="0" smtClean="0"/>
              <a:t>восприятие, использование и создание гипертекстовых и мультимедийных информационных объектов;</a:t>
            </a:r>
          </a:p>
          <a:p>
            <a:pPr lvl="0"/>
            <a:r>
              <a:rPr lang="ru-RU" dirty="0" smtClean="0"/>
              <a:t>анализ информации, математическая обработка данных в исследовании;</a:t>
            </a:r>
          </a:p>
          <a:p>
            <a:pPr lvl="0"/>
            <a:r>
              <a:rPr lang="ru-RU" dirty="0" smtClean="0"/>
              <a:t>моделирование, проектирование и управление;</a:t>
            </a:r>
          </a:p>
          <a:p>
            <a:pPr lvl="0"/>
            <a:r>
              <a:rPr lang="ru-RU" dirty="0" smtClean="0"/>
              <a:t>коммуникация и социальное взаимодействие;</a:t>
            </a:r>
          </a:p>
          <a:p>
            <a:r>
              <a:rPr lang="ru-RU" dirty="0" smtClean="0"/>
              <a:t>информационная безопасность. 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71736" y="2212966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86775" cy="990600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ИКТ-компетентность и информатика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642938" y="1928813"/>
            <a:ext cx="8358187" cy="2000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19088" indent="-319088" eaLnBrk="1" hangingPunct="1">
              <a:lnSpc>
                <a:spcPct val="80000"/>
              </a:lnSpc>
              <a:spcBef>
                <a:spcPts val="1200"/>
              </a:spcBef>
              <a:buClr>
                <a:srgbClr val="EB641B"/>
              </a:buClr>
              <a:buFont typeface="Arial" pitchFamily="34" charset="0"/>
              <a:buNone/>
            </a:pPr>
            <a:r>
              <a:rPr kumimoji="0" lang="ru-RU" sz="2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В рамках курса информатики школьники:</a:t>
            </a:r>
          </a:p>
          <a:p>
            <a:pPr marL="342900" lvl="2" indent="-342900"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kumimoji="0" lang="ru-RU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знакомятся с теоретическими основами информационных технологий, </a:t>
            </a:r>
          </a:p>
          <a:p>
            <a:pPr marL="342900" lvl="2" indent="-342900"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>
                <a:latin typeface="Arial" pitchFamily="34" charset="0"/>
              </a:rPr>
              <a:t>овладевают практическими навыками использования средств ИКТ</a:t>
            </a:r>
          </a:p>
          <a:p>
            <a:pPr marL="319088" indent="-319088" eaLnBrk="1" hangingPunct="1"/>
            <a:endParaRPr kumimoji="0" lang="ru-RU" dirty="0" smtClean="0">
              <a:cs typeface="Arial" pitchFamily="34" charset="0"/>
            </a:endParaRPr>
          </a:p>
          <a:p>
            <a:pPr marL="319088" indent="-319088" eaLnBrk="1" hangingPunct="1"/>
            <a:endParaRPr kumimoji="0" lang="ru-RU" dirty="0" smtClean="0">
              <a:cs typeface="Arial" pitchFamily="34" charset="0"/>
            </a:endParaRPr>
          </a:p>
          <a:p>
            <a:pPr marL="319088" indent="-319088" eaLnBrk="1" hangingPunct="1"/>
            <a:endParaRPr kumimoji="0" lang="ru-RU" dirty="0" smtClean="0">
              <a:cs typeface="Arial" pitchFamily="34" charset="0"/>
            </a:endParaRPr>
          </a:p>
        </p:txBody>
      </p:sp>
      <p:pic>
        <p:nvPicPr>
          <p:cNvPr id="11268" name="Picture 2" descr="http://t0.gstatic.com/images?q=tbn:ANd9GcS_78p8dsx7s5po4cubEUDUZM0JDfta06Ynb3Y9BXPRf2mkKfz-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857750"/>
            <a:ext cx="16859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www.iphones-apps.ru/wp-content/uploads/2010/05/Screen-shot-2010-05-04-at-11.04.3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4929188"/>
            <a:ext cx="1595438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www.deepapple.com/i/news/2011-01-a/pixi250111.jpg"/>
          <p:cNvPicPr>
            <a:picLocks noChangeAspect="1" noChangeArrowheads="1"/>
          </p:cNvPicPr>
          <p:nvPr/>
        </p:nvPicPr>
        <p:blipFill>
          <a:blip r:embed="rId5"/>
          <a:srcRect l="25716" t="3333" r="24998" b="9999"/>
          <a:stretch>
            <a:fillRect/>
          </a:stretch>
        </p:blipFill>
        <p:spPr bwMode="auto">
          <a:xfrm>
            <a:off x="4786313" y="4786313"/>
            <a:ext cx="1643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http://dklsoftware.net/uploads/posts/2011-12/1324223842_cesvuxcahbfdm2j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4929188"/>
            <a:ext cx="16430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Главное</a:t>
            </a:r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428596" y="1741488"/>
            <a:ext cx="8505854" cy="4322762"/>
            <a:chOff x="1772" y="7833"/>
            <a:chExt cx="9182" cy="3263"/>
          </a:xfrm>
        </p:grpSpPr>
        <p:sp>
          <p:nvSpPr>
            <p:cNvPr id="1843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772" y="7997"/>
              <a:ext cx="9182" cy="30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0" name="AutoShape 10"/>
            <p:cNvSpPr>
              <a:spLocks noChangeArrowheads="1"/>
            </p:cNvSpPr>
            <p:nvPr/>
          </p:nvSpPr>
          <p:spPr bwMode="auto">
            <a:xfrm>
              <a:off x="2646" y="8639"/>
              <a:ext cx="2476" cy="56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ФГОС</a:t>
              </a:r>
              <a:endParaRPr lang="en-US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169" name="AutoShape 9"/>
            <p:cNvSpPr>
              <a:spLocks noChangeArrowheads="1"/>
            </p:cNvSpPr>
            <p:nvPr/>
          </p:nvSpPr>
          <p:spPr bwMode="auto">
            <a:xfrm>
              <a:off x="7836" y="8607"/>
              <a:ext cx="2476" cy="57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20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Информатизация образования</a:t>
              </a:r>
            </a:p>
          </p:txBody>
        </p:sp>
        <p:sp>
          <p:nvSpPr>
            <p:cNvPr id="92168" name="AutoShape 8"/>
            <p:cNvSpPr>
              <a:spLocks noChangeArrowheads="1"/>
            </p:cNvSpPr>
            <p:nvPr/>
          </p:nvSpPr>
          <p:spPr bwMode="auto">
            <a:xfrm>
              <a:off x="5222" y="10446"/>
              <a:ext cx="2699" cy="4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2800" b="1" dirty="0" err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Информатика</a:t>
              </a:r>
              <a:endPara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92167" name="AutoShape 7"/>
            <p:cNvSpPr>
              <a:spLocks noChangeArrowheads="1"/>
            </p:cNvSpPr>
            <p:nvPr/>
          </p:nvSpPr>
          <p:spPr bwMode="auto">
            <a:xfrm rot="2112647">
              <a:off x="4564" y="9770"/>
              <a:ext cx="1979" cy="180"/>
            </a:xfrm>
            <a:prstGeom prst="leftRightArrow">
              <a:avLst>
                <a:gd name="adj1" fmla="val 50000"/>
                <a:gd name="adj2" fmla="val 21988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6" name="AutoShape 6"/>
            <p:cNvSpPr>
              <a:spLocks noChangeArrowheads="1"/>
            </p:cNvSpPr>
            <p:nvPr/>
          </p:nvSpPr>
          <p:spPr bwMode="auto">
            <a:xfrm>
              <a:off x="5222" y="8815"/>
              <a:ext cx="2477" cy="180"/>
            </a:xfrm>
            <a:prstGeom prst="leftRightArrow">
              <a:avLst>
                <a:gd name="adj1" fmla="val 50000"/>
                <a:gd name="adj2" fmla="val 275222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5" name="AutoShape 5"/>
            <p:cNvSpPr>
              <a:spLocks noChangeArrowheads="1"/>
            </p:cNvSpPr>
            <p:nvPr/>
          </p:nvSpPr>
          <p:spPr bwMode="auto">
            <a:xfrm rot="19487353" flipV="1">
              <a:off x="6486" y="9770"/>
              <a:ext cx="1979" cy="180"/>
            </a:xfrm>
            <a:prstGeom prst="leftRightArrow">
              <a:avLst>
                <a:gd name="adj1" fmla="val 50000"/>
                <a:gd name="adj2" fmla="val 21988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6" name="Text Box 4"/>
            <p:cNvSpPr txBox="1">
              <a:spLocks noChangeArrowheads="1"/>
            </p:cNvSpPr>
            <p:nvPr/>
          </p:nvSpPr>
          <p:spPr bwMode="auto">
            <a:xfrm>
              <a:off x="4809" y="7833"/>
              <a:ext cx="3600" cy="98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="1">
                  <a:latin typeface="Calibri" pitchFamily="34" charset="0"/>
                </a:rPr>
                <a:t>Информационная деятельность </a:t>
              </a:r>
              <a:endParaRPr lang="ru-RU" b="1">
                <a:latin typeface="Calibri" pitchFamily="34" charset="0"/>
              </a:endParaRPr>
            </a:p>
            <a:p>
              <a:pPr algn="ctr" eaLnBrk="0" hangingPunct="0"/>
              <a:r>
                <a:rPr lang="en-US" sz="1600" b="1">
                  <a:latin typeface="Calibri" pitchFamily="34" charset="0"/>
                </a:rPr>
                <a:t>ЭОР</a:t>
              </a:r>
              <a:endParaRPr lang="en-US" sz="1100" b="1"/>
            </a:p>
            <a:p>
              <a:pPr algn="ctr" eaLnBrk="0" hangingPunct="0"/>
              <a:r>
                <a:rPr lang="en-US" sz="1600" b="1">
                  <a:latin typeface="Calibri" pitchFamily="34" charset="0"/>
                </a:rPr>
                <a:t>ИОС</a:t>
              </a:r>
              <a:endParaRPr lang="en-US" sz="1100" b="1"/>
            </a:p>
            <a:p>
              <a:pPr eaLnBrk="0" hangingPunct="0"/>
              <a:endParaRPr lang="en-US"/>
            </a:p>
          </p:txBody>
        </p:sp>
        <p:sp>
          <p:nvSpPr>
            <p:cNvPr id="18457" name="Text Box 3"/>
            <p:cNvSpPr txBox="1">
              <a:spLocks noChangeArrowheads="1"/>
            </p:cNvSpPr>
            <p:nvPr/>
          </p:nvSpPr>
          <p:spPr bwMode="auto">
            <a:xfrm>
              <a:off x="7921" y="9492"/>
              <a:ext cx="3033" cy="10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="1">
                  <a:latin typeface="Calibri" pitchFamily="34" charset="0"/>
                </a:rPr>
                <a:t>Теоретические основы</a:t>
              </a:r>
            </a:p>
            <a:p>
              <a:pPr algn="ctr" eaLnBrk="0" hangingPunct="0"/>
              <a:r>
                <a:rPr lang="en-US" b="1">
                  <a:latin typeface="Calibri" pitchFamily="34" charset="0"/>
                </a:rPr>
                <a:t>Практические навыки</a:t>
              </a:r>
            </a:p>
            <a:p>
              <a:pPr algn="ctr" eaLnBrk="0" hangingPunct="0"/>
              <a:r>
                <a:rPr lang="en-US" b="1">
                  <a:latin typeface="Calibri" pitchFamily="34" charset="0"/>
                </a:rPr>
                <a:t>ИКТ-компетентность</a:t>
              </a:r>
            </a:p>
            <a:p>
              <a:pPr eaLnBrk="0" hangingPunct="0"/>
              <a:endParaRPr lang="en-US"/>
            </a:p>
          </p:txBody>
        </p:sp>
        <p:sp>
          <p:nvSpPr>
            <p:cNvPr id="18458" name="Text Box 2"/>
            <p:cNvSpPr txBox="1">
              <a:spLocks noChangeArrowheads="1"/>
            </p:cNvSpPr>
            <p:nvPr/>
          </p:nvSpPr>
          <p:spPr bwMode="auto">
            <a:xfrm>
              <a:off x="1772" y="9722"/>
              <a:ext cx="3675" cy="120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="1" dirty="0" err="1">
                  <a:latin typeface="Calibri" pitchFamily="34" charset="0"/>
                </a:rPr>
                <a:t>Современные</a:t>
              </a:r>
              <a:r>
                <a:rPr lang="en-US" b="1" dirty="0">
                  <a:latin typeface="Calibri" pitchFamily="34" charset="0"/>
                </a:rPr>
                <a:t> </a:t>
              </a:r>
              <a:r>
                <a:rPr lang="en-US" b="1" dirty="0" err="1">
                  <a:latin typeface="Calibri" pitchFamily="34" charset="0"/>
                </a:rPr>
                <a:t>образовательные</a:t>
              </a:r>
              <a:r>
                <a:rPr lang="en-US" b="1" dirty="0">
                  <a:latin typeface="Calibri" pitchFamily="34" charset="0"/>
                </a:rPr>
                <a:t> </a:t>
              </a:r>
              <a:r>
                <a:rPr lang="en-US" b="1" dirty="0" err="1">
                  <a:latin typeface="Calibri" pitchFamily="34" charset="0"/>
                </a:rPr>
                <a:t>результаты</a:t>
              </a:r>
              <a:endParaRPr lang="en-US" b="1" dirty="0">
                <a:latin typeface="Calibri" pitchFamily="34" charset="0"/>
              </a:endParaRPr>
            </a:p>
            <a:p>
              <a:pPr algn="ctr" eaLnBrk="0" hangingPunct="0"/>
              <a:r>
                <a:rPr lang="ru-RU" b="1" dirty="0">
                  <a:latin typeface="Calibri" pitchFamily="34" charset="0"/>
                </a:rPr>
                <a:t>УУД</a:t>
              </a:r>
              <a:endParaRPr lang="en-US" b="1" dirty="0">
                <a:latin typeface="Calibri" pitchFamily="34" charset="0"/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Практические шаги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8153400" cy="4495800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9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>
                <a:latin typeface="Arial" pitchFamily="34" charset="0"/>
              </a:rPr>
              <a:t>непрерывный курс информатики в 5–9 классах (базовый, расширенный, углубленный);</a:t>
            </a:r>
          </a:p>
          <a:p>
            <a:pPr marL="342900" lvl="2" indent="-342900">
              <a:lnSpc>
                <a:spcPct val="9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>
                <a:latin typeface="Arial" pitchFamily="34" charset="0"/>
              </a:rPr>
              <a:t>систематизация, обобщение и углубление содержания курса информатики, являющегося основой ИКТ-компетентности школьников; </a:t>
            </a:r>
          </a:p>
          <a:p>
            <a:pPr marL="342900" lvl="2" indent="-342900">
              <a:lnSpc>
                <a:spcPct val="9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>
                <a:latin typeface="Arial" pitchFamily="34" charset="0"/>
              </a:rPr>
              <a:t>программа развития универсальных учебных действий с учетом  потенциала школьного курса информатики;</a:t>
            </a:r>
          </a:p>
          <a:p>
            <a:pPr marL="342900" lvl="2" indent="-342900">
              <a:lnSpc>
                <a:spcPct val="90000"/>
              </a:lnSpc>
              <a:spcBef>
                <a:spcPts val="1800"/>
              </a:spcBef>
              <a:buClr>
                <a:srgbClr val="B95B22"/>
              </a:buClr>
              <a:buSzPct val="76000"/>
              <a:buBlip>
                <a:blip r:embed="rId2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>
                <a:latin typeface="Arial" pitchFamily="34" charset="0"/>
              </a:rPr>
              <a:t>внеурочная деятельность в области информатики и информационных технологий</a:t>
            </a:r>
          </a:p>
          <a:p>
            <a:endParaRPr lang="ru-RU" sz="2800" dirty="0" smtClean="0">
              <a:latin typeface="Calibri" pitchFamily="34" charset="0"/>
              <a:cs typeface="Arial" pitchFamily="34" charset="0"/>
            </a:endParaRPr>
          </a:p>
          <a:p>
            <a:endParaRPr lang="ru-RU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071678"/>
            <a:ext cx="8153400" cy="4495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kumimoji="0" lang="ru-RU" dirty="0" smtClean="0">
                <a:cs typeface="Arial" pitchFamily="34" charset="0"/>
              </a:rPr>
              <a:t>Методы информатики «проникают во все области знания – естественные и гуманитарные. Изучение информатики в школе на высоком уровне важно будет не только специалистам, которые будут создавать новые информационные технологии, но и медикам и биологам, физикам и филологам, историкам и философам, будущим руководителям предприятий и политикам, представителям всех областей знаний».</a:t>
            </a:r>
          </a:p>
          <a:p>
            <a:pPr marL="0" indent="0" algn="r">
              <a:buFont typeface="Wingdings" pitchFamily="2" charset="2"/>
              <a:buNone/>
            </a:pPr>
            <a:r>
              <a:rPr kumimoji="0" lang="ru-RU" i="1" dirty="0" smtClean="0">
                <a:cs typeface="Arial" pitchFamily="34" charset="0"/>
              </a:rPr>
              <a:t>В.А. Садовничий </a:t>
            </a:r>
          </a:p>
        </p:txBody>
      </p:sp>
      <p:pic>
        <p:nvPicPr>
          <p:cNvPr id="67586" name="Picture 2" descr="https://encrypted-tbn3.gstatic.com/images?q=tbn:ANd9GcRqu74BNdIejyvXscYns41WkF2bWSsNEXD2uHlhaKRS9iJkEydjr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2762250" cy="16573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000240"/>
            <a:ext cx="8643998" cy="2714644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ru-RU" sz="4400" dirty="0" smtClean="0"/>
              <a:t>Концепция подготовки современных школьников в области информатики и ИКТ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68481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>
          <a:xfrm>
            <a:off x="571472" y="228600"/>
            <a:ext cx="8194703" cy="990600"/>
          </a:xfrm>
        </p:spPr>
        <p:txBody>
          <a:bodyPr/>
          <a:lstStyle/>
          <a:p>
            <a:r>
              <a:rPr kumimoji="0" lang="ru-RU" sz="4000" b="1" dirty="0" smtClean="0"/>
              <a:t>Новая </a:t>
            </a:r>
            <a:r>
              <a:rPr kumimoji="0" lang="ru-RU" sz="4000" b="1" dirty="0" err="1" smtClean="0"/>
              <a:t>социокультурная</a:t>
            </a:r>
            <a:r>
              <a:rPr kumimoji="0" lang="ru-RU" sz="4000" b="1" dirty="0" smtClean="0"/>
              <a:t> среда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928802"/>
            <a:ext cx="8153400" cy="4495800"/>
          </a:xfrm>
        </p:spPr>
        <p:txBody>
          <a:bodyPr/>
          <a:lstStyle/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kumimoji="0" lang="ru-RU" sz="2400" dirty="0" smtClean="0">
                <a:latin typeface="Arial" pitchFamily="34" charset="0"/>
              </a:rPr>
              <a:t>новые способы восприятия и интерпретации мира</a:t>
            </a:r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kumimoji="0" lang="ru-RU" sz="2400" dirty="0" smtClean="0">
                <a:latin typeface="Arial" pitchFamily="34" charset="0"/>
              </a:rPr>
              <a:t>культурное разнообразие и взаимодействие разнообразных жизненных укладов</a:t>
            </a:r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kumimoji="0" lang="ru-RU" sz="2400" dirty="0" smtClean="0">
                <a:latin typeface="Arial" pitchFamily="34" charset="0"/>
              </a:rPr>
              <a:t>социальная сложность</a:t>
            </a:r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kumimoji="0" lang="ru-RU" sz="2400" dirty="0" err="1" smtClean="0">
                <a:latin typeface="Arial" pitchFamily="34" charset="0"/>
              </a:rPr>
              <a:t>технологизированность</a:t>
            </a:r>
            <a:endParaRPr kumimoji="0" lang="ru-RU" sz="2400" dirty="0" smtClean="0">
              <a:latin typeface="Arial" pitchFamily="34" charset="0"/>
            </a:endParaRPr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kumimoji="0" lang="ru-RU" sz="2400" dirty="0" smtClean="0">
                <a:latin typeface="Arial" pitchFamily="34" charset="0"/>
              </a:rPr>
              <a:t>стремительные изменения</a:t>
            </a:r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kumimoji="0" lang="ru-RU" sz="2400" dirty="0" smtClean="0">
                <a:latin typeface="Arial" pitchFamily="34" charset="0"/>
              </a:rPr>
              <a:t>новые требования экономики и рынка труда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468313" y="1693863"/>
            <a:ext cx="8280400" cy="467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CCFF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dirty="0" smtClean="0">
              <a:latin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инициативность и способность к приобретению новых компетенций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готовность и способность к  технологическим, организационным, социальным инновациям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способность быстро адаптироваться к новым вызовам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высокая социальная активность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сотрудничество и взаимная ответственность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ru-RU" b="1" smtClean="0"/>
              <a:t>Целевые установки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5"/>
          <p:cNvSpPr>
            <a:spLocks noGrp="1"/>
          </p:cNvSpPr>
          <p:nvPr>
            <p:ph idx="1"/>
          </p:nvPr>
        </p:nvSpPr>
        <p:spPr>
          <a:xfrm>
            <a:off x="468313" y="1941521"/>
            <a:ext cx="8496300" cy="43449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противоречие между новыми целями образования и традиционной школой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снижение мотивации к обучению в классе, кризис  классно-урочной  системы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сложность реализации принципов междисциплинарности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популярность электронных образовательных ресурсов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>
                <a:latin typeface="Arial" pitchFamily="34" charset="0"/>
              </a:rPr>
              <a:t>возможности новых средств  обучения (смартфонов, планшетов и т.д.)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B95B2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22530" name="Заголовок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kumimoji="0" lang="ru-RU" sz="4000" b="1" smtClean="0"/>
              <a:t>Предпосылки новой организации  образовательного процесса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5"/>
          <p:cNvSpPr>
            <a:spLocks noGrp="1"/>
          </p:cNvSpPr>
          <p:nvPr>
            <p:ph idx="1"/>
          </p:nvPr>
        </p:nvSpPr>
        <p:spPr>
          <a:xfrm>
            <a:off x="571472" y="1857364"/>
            <a:ext cx="8329641" cy="442915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 smtClean="0">
                <a:latin typeface="Arial" pitchFamily="34" charset="0"/>
              </a:rPr>
              <a:t>непрерывное образование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 smtClean="0">
                <a:latin typeface="Arial" pitchFamily="34" charset="0"/>
              </a:rPr>
              <a:t>рост влияния возможностей современных технологий  на процессы учебы, работы, общения, жизни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 smtClean="0">
                <a:latin typeface="Arial" pitchFamily="34" charset="0"/>
              </a:rPr>
              <a:t>использование  методов  обучения, предполагающих более активную позицию ученика в процессе обучения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 smtClean="0">
                <a:latin typeface="Arial" pitchFamily="34" charset="0"/>
              </a:rPr>
              <a:t>смещение образовательной  парадигмы в  сторону использования моделей онлайн-обучения,  смешанного обучения, активного взаимодействия участников образовательного процесса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 smtClean="0">
                <a:latin typeface="Arial" pitchFamily="34" charset="0"/>
              </a:rPr>
              <a:t>позиционирование учителя как модератора (навигатора, тренера, помощника) образовательного процесса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B95B22"/>
              </a:buClr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 smtClean="0">
                <a:latin typeface="Arial" pitchFamily="34" charset="0"/>
              </a:rPr>
              <a:t>рост количества обучающихся, имеющих личное мобильное устройство</a:t>
            </a:r>
          </a:p>
          <a:p>
            <a:pPr>
              <a:lnSpc>
                <a:spcPct val="80000"/>
              </a:lnSpc>
              <a:spcBef>
                <a:spcPts val="450"/>
              </a:spcBef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24578" name="Прямоугольник 6"/>
          <p:cNvSpPr>
            <a:spLocks noChangeArrowheads="1"/>
          </p:cNvSpPr>
          <p:nvPr/>
        </p:nvSpPr>
        <p:spPr bwMode="auto">
          <a:xfrm>
            <a:off x="250825" y="1581150"/>
            <a:ext cx="3808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4579" name="Заголовок 7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ru-RU" b="1" smtClean="0"/>
              <a:t>Тенденции в образовании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86050" y="1357298"/>
            <a:ext cx="62151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151188" y="142852"/>
          <a:ext cx="2855912" cy="6643735"/>
        </p:xfrm>
        <a:graphic>
          <a:graphicData uri="http://schemas.openxmlformats.org/drawingml/2006/table">
            <a:tbl>
              <a:tblPr/>
              <a:tblGrid>
                <a:gridCol w="2855912"/>
              </a:tblGrid>
              <a:tr h="407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Индивидуализация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AB8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11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технические средства и ресурсы выбираются исходя из учебных потребностей отдельных учеников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336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ученики в процессе обучения полагаются на индивидуальных преподавателей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336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учебные часы, поэтапное обучение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82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оценка обучения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869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итоговая оценка этапа обучения включает тестирование на повременной основе, которое показывает, что ученик усвоил, а что нет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0650" y="142852"/>
          <a:ext cx="2855913" cy="6677204"/>
        </p:xfrm>
        <a:graphic>
          <a:graphicData uri="http://schemas.openxmlformats.org/drawingml/2006/table">
            <a:tbl>
              <a:tblPr/>
              <a:tblGrid>
                <a:gridCol w="2855913"/>
              </a:tblGrid>
              <a:tr h="412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Дифференциация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AB8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32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технические средства и ресурсы выбираются исходя из учебных потребностей группы учеников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34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ученики в процессе обучения полагаются на преподавателей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34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учебные часы, поэтапное обучение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69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оценка ДЛЯ обучения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888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оценки включают тестирование на повременной основе, и преподаватели комментируют результаты в целях дальнейшего обучения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61088" y="142852"/>
          <a:ext cx="2855912" cy="6635364"/>
        </p:xfrm>
        <a:graphic>
          <a:graphicData uri="http://schemas.openxmlformats.org/drawingml/2006/table">
            <a:tbl>
              <a:tblPr/>
              <a:tblGrid>
                <a:gridCol w="2855912"/>
              </a:tblGrid>
              <a:tr h="407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Персонализация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AB8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41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ученик выбирает соответствующие технические средства и ресурсы для обучения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342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ученики создают круг сверстников, учителей и т.д., которые помогают им в учебе и направляют учебный процесс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342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модели, основанные на обучении в соответствии с успехами, когда ученик демонстрирует усвоение материала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68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оценка КАК обучение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869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преподаватели стремятся воспитывать независимых учеников, которые ставят перед собой цели, отслеживают успехи и думают об обучении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</TotalTime>
  <Words>1923</Words>
  <Application>Microsoft Office PowerPoint</Application>
  <PresentationFormat>Экран (4:3)</PresentationFormat>
  <Paragraphs>241</Paragraphs>
  <Slides>35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Методическая система обучения информатике на ступени основного общего образования  в свете требований ФГОС</vt:lpstr>
      <vt:lpstr>Программа семинара</vt:lpstr>
      <vt:lpstr>Программа семинара</vt:lpstr>
      <vt:lpstr>Концепция подготовки современных школьников в области информатики и ИКТ</vt:lpstr>
      <vt:lpstr>Новая социокультурная среда</vt:lpstr>
      <vt:lpstr>Целевые установки</vt:lpstr>
      <vt:lpstr>Предпосылки новой организации  образовательного процесса</vt:lpstr>
      <vt:lpstr>Тенденции в образовании</vt:lpstr>
      <vt:lpstr>Слайд 9</vt:lpstr>
      <vt:lpstr>ИКТ и учебный процесс</vt:lpstr>
      <vt:lpstr>Слайд 11</vt:lpstr>
      <vt:lpstr>Образование 1.0</vt:lpstr>
      <vt:lpstr>Образование 3.0</vt:lpstr>
      <vt:lpstr>Знаковые события в нашем образовании</vt:lpstr>
      <vt:lpstr>Изменения в школе</vt:lpstr>
      <vt:lpstr>минобрнауки.рф/документы/543</vt:lpstr>
      <vt:lpstr>Слайд 17</vt:lpstr>
      <vt:lpstr>Выпускник начальной школы</vt:lpstr>
      <vt:lpstr>Проблемы</vt:lpstr>
      <vt:lpstr>Подготовка  школьников в области информатики и ИКТ</vt:lpstr>
      <vt:lpstr>Структура подготовки</vt:lpstr>
      <vt:lpstr>Школьная информатика сегодня</vt:lpstr>
      <vt:lpstr>Необходимость корректировки курса</vt:lpstr>
      <vt:lpstr>Программирование для параллельных вычислительных систем и многоядерных процессоров как перспективное направление развития школьного курса информатики </vt:lpstr>
      <vt:lpstr>Курс информатики по ФГОС</vt:lpstr>
      <vt:lpstr>Слайд 26</vt:lpstr>
      <vt:lpstr>Слайд 27</vt:lpstr>
      <vt:lpstr>Слайд 28</vt:lpstr>
      <vt:lpstr>Слайд 29</vt:lpstr>
      <vt:lpstr>Слайд 30</vt:lpstr>
      <vt:lpstr>ИКТ-компетенция обучающегося</vt:lpstr>
      <vt:lpstr>ИКТ-компетентность и информатика</vt:lpstr>
      <vt:lpstr>Главное</vt:lpstr>
      <vt:lpstr>Практические шаги</vt:lpstr>
      <vt:lpstr>Слайд 35</vt:lpstr>
    </vt:vector>
  </TitlesOfParts>
  <Company>ФИРО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Босова</cp:lastModifiedBy>
  <cp:revision>63</cp:revision>
  <dcterms:created xsi:type="dcterms:W3CDTF">2011-09-19T18:11:49Z</dcterms:created>
  <dcterms:modified xsi:type="dcterms:W3CDTF">2013-10-23T09:16:25Z</dcterms:modified>
</cp:coreProperties>
</file>